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0" r:id="rId2"/>
    <p:sldId id="297" r:id="rId3"/>
    <p:sldId id="266" r:id="rId4"/>
    <p:sldId id="278" r:id="rId5"/>
    <p:sldId id="293" r:id="rId6"/>
    <p:sldId id="265" r:id="rId7"/>
    <p:sldId id="267" r:id="rId8"/>
    <p:sldId id="283" r:id="rId9"/>
    <p:sldId id="291" r:id="rId10"/>
    <p:sldId id="292" r:id="rId11"/>
    <p:sldId id="270" r:id="rId1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189"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377"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566"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754"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5943" algn="l" defTabSz="914377" rtl="0" eaLnBrk="1" latinLnBrk="0" hangingPunct="1">
      <a:defRPr kern="1200">
        <a:solidFill>
          <a:schemeClr val="tx1"/>
        </a:solidFill>
        <a:latin typeface="Calibri" panose="020F0502020204030204" pitchFamily="34" charset="0"/>
        <a:ea typeface="+mn-ea"/>
        <a:cs typeface="+mn-cs"/>
      </a:defRPr>
    </a:lvl6pPr>
    <a:lvl7pPr marL="2743131" algn="l" defTabSz="914377" rtl="0" eaLnBrk="1" latinLnBrk="0" hangingPunct="1">
      <a:defRPr kern="1200">
        <a:solidFill>
          <a:schemeClr val="tx1"/>
        </a:solidFill>
        <a:latin typeface="Calibri" panose="020F0502020204030204" pitchFamily="34" charset="0"/>
        <a:ea typeface="+mn-ea"/>
        <a:cs typeface="+mn-cs"/>
      </a:defRPr>
    </a:lvl7pPr>
    <a:lvl8pPr marL="3200320" algn="l" defTabSz="914377" rtl="0" eaLnBrk="1" latinLnBrk="0" hangingPunct="1">
      <a:defRPr kern="1200">
        <a:solidFill>
          <a:schemeClr val="tx1"/>
        </a:solidFill>
        <a:latin typeface="Calibri" panose="020F0502020204030204" pitchFamily="34" charset="0"/>
        <a:ea typeface="+mn-ea"/>
        <a:cs typeface="+mn-cs"/>
      </a:defRPr>
    </a:lvl8pPr>
    <a:lvl9pPr marL="3657509" algn="l" defTabSz="914377"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E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36"/>
    <p:restoredTop sz="83173"/>
  </p:normalViewPr>
  <p:slideViewPr>
    <p:cSldViewPr snapToGrid="0" snapToObjects="1">
      <p:cViewPr>
        <p:scale>
          <a:sx n="89" d="100"/>
          <a:sy n="89" d="100"/>
        </p:scale>
        <p:origin x="416" y="8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D8318A-4A4C-FD40-9998-27690A8B0B09}" type="datetimeFigureOut">
              <a:rPr lang="en-US" smtClean="0"/>
              <a:t>3/12/25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CD795D-EC0C-2044-92DA-EDF0386A3652}" type="slidenum">
              <a:rPr lang="en-US" smtClean="0"/>
              <a:t>‹#›</a:t>
            </a:fld>
            <a:endParaRPr lang="en-US"/>
          </a:p>
        </p:txBody>
      </p:sp>
    </p:spTree>
    <p:extLst>
      <p:ext uri="{BB962C8B-B14F-4D97-AF65-F5344CB8AC3E}">
        <p14:creationId xmlns:p14="http://schemas.microsoft.com/office/powerpoint/2010/main" val="3068338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CD795D-EC0C-2044-92DA-EDF0386A3652}" type="slidenum">
              <a:rPr lang="en-US" smtClean="0"/>
              <a:t>1</a:t>
            </a:fld>
            <a:endParaRPr lang="en-US"/>
          </a:p>
        </p:txBody>
      </p:sp>
    </p:spTree>
    <p:extLst>
      <p:ext uri="{BB962C8B-B14F-4D97-AF65-F5344CB8AC3E}">
        <p14:creationId xmlns:p14="http://schemas.microsoft.com/office/powerpoint/2010/main" val="398456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CD795D-EC0C-2044-92DA-EDF0386A3652}" type="slidenum">
              <a:rPr lang="en-US" smtClean="0"/>
              <a:t>3</a:t>
            </a:fld>
            <a:endParaRPr lang="en-US"/>
          </a:p>
        </p:txBody>
      </p:sp>
    </p:spTree>
    <p:extLst>
      <p:ext uri="{BB962C8B-B14F-4D97-AF65-F5344CB8AC3E}">
        <p14:creationId xmlns:p14="http://schemas.microsoft.com/office/powerpoint/2010/main" val="1288959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THIS IS USED TO DEFINE THE THIRD COORDINATE</a:t>
            </a:r>
          </a:p>
        </p:txBody>
      </p:sp>
      <p:sp>
        <p:nvSpPr>
          <p:cNvPr id="4" name="Slide Number Placeholder 3"/>
          <p:cNvSpPr>
            <a:spLocks noGrp="1"/>
          </p:cNvSpPr>
          <p:nvPr>
            <p:ph type="sldNum" sz="quarter" idx="5"/>
          </p:nvPr>
        </p:nvSpPr>
        <p:spPr/>
        <p:txBody>
          <a:bodyPr/>
          <a:lstStyle/>
          <a:p>
            <a:fld id="{87CD795D-EC0C-2044-92DA-EDF0386A3652}" type="slidenum">
              <a:rPr lang="en-US" smtClean="0"/>
              <a:t>4</a:t>
            </a:fld>
            <a:endParaRPr lang="en-US"/>
          </a:p>
        </p:txBody>
      </p:sp>
    </p:spTree>
    <p:extLst>
      <p:ext uri="{BB962C8B-B14F-4D97-AF65-F5344CB8AC3E}">
        <p14:creationId xmlns:p14="http://schemas.microsoft.com/office/powerpoint/2010/main" val="217018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MOVE THROUGH THIS QUICKLY</a:t>
            </a:r>
          </a:p>
          <a:p>
            <a:pPr marL="171450" indent="-171450">
              <a:buFontTx/>
              <a:buChar char="-"/>
            </a:pPr>
            <a:endParaRPr lang="en-US" dirty="0"/>
          </a:p>
          <a:p>
            <a:pPr marL="171450" indent="-171450">
              <a:buFontTx/>
              <a:buChar char="-"/>
            </a:pPr>
            <a:r>
              <a:rPr lang="en-US" dirty="0"/>
              <a:t>Martin and collaborators, including Elain Cohen (sitting over there?) traced the gradient of multiple </a:t>
            </a:r>
            <a:r>
              <a:rPr lang="en-US" dirty="0" err="1"/>
              <a:t>laplace</a:t>
            </a:r>
            <a:r>
              <a:rPr lang="en-US" dirty="0"/>
              <a:t> functions to generate a cylindrical parameterization on cylinder-like objects.</a:t>
            </a:r>
          </a:p>
          <a:p>
            <a:pPr marL="171450" indent="-171450">
              <a:buFontTx/>
              <a:buChar char="-"/>
            </a:pPr>
            <a:endParaRPr lang="en-US" dirty="0"/>
          </a:p>
          <a:p>
            <a:pPr marL="171450" indent="-171450">
              <a:buFontTx/>
              <a:buChar char="-"/>
            </a:pPr>
            <a:r>
              <a:rPr lang="en-US" dirty="0"/>
              <a:t>Xia (</a:t>
            </a:r>
            <a:r>
              <a:rPr lang="en-US" dirty="0" err="1"/>
              <a:t>Zhia</a:t>
            </a:r>
            <a:r>
              <a:rPr lang="en-US" dirty="0"/>
              <a:t>) and collaborators, including David Gu, who is sitting over here, used a volumetric </a:t>
            </a:r>
            <a:r>
              <a:rPr lang="en-US" dirty="0" err="1"/>
              <a:t>laplace</a:t>
            </a:r>
            <a:r>
              <a:rPr lang="en-US" dirty="0"/>
              <a:t> function with source and target surfaces and traced its gradient to create a foliation of 1d leaves and a parameterization. Their work applied to handlebodies as well as cylindrical objects.</a:t>
            </a:r>
          </a:p>
          <a:p>
            <a:pPr marL="171450" indent="-171450">
              <a:buFontTx/>
              <a:buChar char="-"/>
            </a:pPr>
            <a:endParaRPr lang="en-US" dirty="0"/>
          </a:p>
          <a:p>
            <a:r>
              <a:rPr lang="en-US" dirty="0"/>
              <a:t>These </a:t>
            </a:r>
            <a:r>
              <a:rPr lang="en-US" dirty="0" err="1"/>
              <a:t>laplace</a:t>
            </a:r>
            <a:r>
              <a:rPr lang="en-US" dirty="0"/>
              <a:t> function gradient tracing methods share a downside that for a discrete harmonic function there may be converging vectors on a triangle or edge where tracing must be continued using some heuristic.</a:t>
            </a:r>
          </a:p>
          <a:p>
            <a:pPr marL="171450" indent="-171450">
              <a:buFontTx/>
              <a:buChar char="-"/>
            </a:pPr>
            <a:endParaRPr lang="en-US" dirty="0"/>
          </a:p>
          <a:p>
            <a:pPr marL="171450" indent="-171450">
              <a:buFontTx/>
              <a:buChar char="-"/>
            </a:pPr>
            <a:r>
              <a:rPr lang="en-US" dirty="0" err="1"/>
              <a:t>Campen</a:t>
            </a:r>
            <a:r>
              <a:rPr lang="en-US" dirty="0"/>
              <a:t> and collaborators addressed this in 2016 by showing that for a certain class of meshes, called “bishellable” meshes, you can algorithmically construct a vector field to trace that doesn’t exhibit these converging vectors.  Their work only addressed the geometries that are a topological ball, i.e. no handlebodies, or no holes in the object.</a:t>
            </a:r>
          </a:p>
          <a:p>
            <a:pPr marL="171450" indent="-171450">
              <a:buFontTx/>
              <a:buChar char="-"/>
            </a:pPr>
            <a:endParaRPr lang="en-US" dirty="0"/>
          </a:p>
          <a:p>
            <a:pPr marL="171450" indent="-171450">
              <a:buFontTx/>
              <a:buChar char="-"/>
            </a:pPr>
            <a:r>
              <a:rPr lang="en-US" dirty="0"/>
              <a:t>SKIP Wang and collaborators also used a surface </a:t>
            </a:r>
            <a:r>
              <a:rPr lang="en-US" dirty="0" err="1"/>
              <a:t>laplace</a:t>
            </a:r>
            <a:r>
              <a:rPr lang="en-US" dirty="0"/>
              <a:t> function on the boundary of the geometry to create a </a:t>
            </a:r>
            <a:r>
              <a:rPr lang="en-US" dirty="0" err="1"/>
              <a:t>polycube</a:t>
            </a:r>
            <a:r>
              <a:rPr lang="en-US" dirty="0"/>
              <a:t> parameterization to which they fit T-splines. CAN I REMOVE THIS? ODD DUCK OUT</a:t>
            </a:r>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Gao and collaborators, including Elain Cohen, also applied a 2d foliation to this problem, by taking the level sets of a volumetric harmonic function, and connecting templates on each level set.  Their method included a special handling of bifurcations, where the level sets split into two separate regions.  This technique does not treat geometries in which the level sets have holes in them, but through the bifurcation technique can treat handlebodies if the sweep direction is chosen appropriately.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There are others, but these are the main </a:t>
            </a:r>
          </a:p>
        </p:txBody>
      </p:sp>
      <p:sp>
        <p:nvSpPr>
          <p:cNvPr id="4" name="Slide Number Placeholder 3"/>
          <p:cNvSpPr>
            <a:spLocks noGrp="1"/>
          </p:cNvSpPr>
          <p:nvPr>
            <p:ph type="sldNum" sz="quarter" idx="5"/>
          </p:nvPr>
        </p:nvSpPr>
        <p:spPr/>
        <p:txBody>
          <a:bodyPr/>
          <a:lstStyle/>
          <a:p>
            <a:fld id="{87CD795D-EC0C-2044-92DA-EDF0386A3652}" type="slidenum">
              <a:rPr lang="en-US" smtClean="0"/>
              <a:t>6</a:t>
            </a:fld>
            <a:endParaRPr lang="en-US"/>
          </a:p>
        </p:txBody>
      </p:sp>
    </p:spTree>
    <p:extLst>
      <p:ext uri="{BB962C8B-B14F-4D97-AF65-F5344CB8AC3E}">
        <p14:creationId xmlns:p14="http://schemas.microsoft.com/office/powerpoint/2010/main" val="3199792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Morse theory here</a:t>
            </a:r>
          </a:p>
        </p:txBody>
      </p:sp>
      <p:sp>
        <p:nvSpPr>
          <p:cNvPr id="4" name="Slide Number Placeholder 3"/>
          <p:cNvSpPr>
            <a:spLocks noGrp="1"/>
          </p:cNvSpPr>
          <p:nvPr>
            <p:ph type="sldNum" sz="quarter" idx="5"/>
          </p:nvPr>
        </p:nvSpPr>
        <p:spPr/>
        <p:txBody>
          <a:bodyPr/>
          <a:lstStyle/>
          <a:p>
            <a:fld id="{87CD795D-EC0C-2044-92DA-EDF0386A3652}" type="slidenum">
              <a:rPr lang="en-US" smtClean="0"/>
              <a:t>7</a:t>
            </a:fld>
            <a:endParaRPr lang="en-US"/>
          </a:p>
        </p:txBody>
      </p:sp>
    </p:spTree>
    <p:extLst>
      <p:ext uri="{BB962C8B-B14F-4D97-AF65-F5344CB8AC3E}">
        <p14:creationId xmlns:p14="http://schemas.microsoft.com/office/powerpoint/2010/main" val="501003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2B3F3-8CF4-F311-A11F-33BB6F4316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54E10F-C29B-9090-CFA5-A926949DF4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269E6-7AE6-24FD-8B44-0C29797ED8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417CE6-231F-C028-D3F4-FC74A5E00E50}"/>
              </a:ext>
            </a:extLst>
          </p:cNvPr>
          <p:cNvSpPr>
            <a:spLocks noGrp="1"/>
          </p:cNvSpPr>
          <p:nvPr>
            <p:ph type="sldNum" sz="quarter" idx="5"/>
          </p:nvPr>
        </p:nvSpPr>
        <p:spPr/>
        <p:txBody>
          <a:bodyPr/>
          <a:lstStyle/>
          <a:p>
            <a:fld id="{87CD795D-EC0C-2044-92DA-EDF0386A3652}" type="slidenum">
              <a:rPr lang="en-US" smtClean="0"/>
              <a:t>8</a:t>
            </a:fld>
            <a:endParaRPr lang="en-US"/>
          </a:p>
        </p:txBody>
      </p:sp>
    </p:spTree>
    <p:extLst>
      <p:ext uri="{BB962C8B-B14F-4D97-AF65-F5344CB8AC3E}">
        <p14:creationId xmlns:p14="http://schemas.microsoft.com/office/powerpoint/2010/main" val="2876063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CD795D-EC0C-2044-92DA-EDF0386A3652}" type="slidenum">
              <a:rPr lang="en-US" smtClean="0"/>
              <a:t>11</a:t>
            </a:fld>
            <a:endParaRPr lang="en-US"/>
          </a:p>
        </p:txBody>
      </p:sp>
    </p:spTree>
    <p:extLst>
      <p:ext uri="{BB962C8B-B14F-4D97-AF65-F5344CB8AC3E}">
        <p14:creationId xmlns:p14="http://schemas.microsoft.com/office/powerpoint/2010/main" val="24882125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YU Title Slide 1">
    <p:spTree>
      <p:nvGrpSpPr>
        <p:cNvPr id="1" name=""/>
        <p:cNvGrpSpPr/>
        <p:nvPr/>
      </p:nvGrpSpPr>
      <p:grpSpPr>
        <a:xfrm>
          <a:off x="0" y="0"/>
          <a:ext cx="0" cy="0"/>
          <a:chOff x="0" y="0"/>
          <a:chExt cx="0" cy="0"/>
        </a:xfrm>
      </p:grpSpPr>
      <p:pic>
        <p:nvPicPr>
          <p:cNvPr id="5" name="Picture 4" descr="A picture containing sign, dark, light, lit&#10;&#10;Description automatically generated">
            <a:extLst>
              <a:ext uri="{FF2B5EF4-FFF2-40B4-BE49-F238E27FC236}">
                <a16:creationId xmlns:a16="http://schemas.microsoft.com/office/drawing/2014/main" id="{08646B6B-3819-8E40-8626-F0BFA7E4B7AB}"/>
              </a:ext>
            </a:extLst>
          </p:cNvPr>
          <p:cNvPicPr>
            <a:picLocks noChangeAspect="1"/>
          </p:cNvPicPr>
          <p:nvPr userDrawn="1"/>
        </p:nvPicPr>
        <p:blipFill>
          <a:blip r:embed="rId2"/>
          <a:stretch>
            <a:fillRect/>
          </a:stretch>
        </p:blipFill>
        <p:spPr>
          <a:xfrm>
            <a:off x="2918886" y="927947"/>
            <a:ext cx="6354228" cy="2541691"/>
          </a:xfrm>
          <a:prstGeom prst="rect">
            <a:avLst/>
          </a:prstGeom>
        </p:spPr>
      </p:pic>
      <p:sp>
        <p:nvSpPr>
          <p:cNvPr id="2" name="Title 1">
            <a:extLst>
              <a:ext uri="{FF2B5EF4-FFF2-40B4-BE49-F238E27FC236}">
                <a16:creationId xmlns:a16="http://schemas.microsoft.com/office/drawing/2014/main" id="{39F75148-D119-C741-8BC4-8B87B1D37E9B}"/>
              </a:ext>
            </a:extLst>
          </p:cNvPr>
          <p:cNvSpPr>
            <a:spLocks noGrp="1"/>
          </p:cNvSpPr>
          <p:nvPr>
            <p:ph type="ctrTitle" hasCustomPrompt="1"/>
          </p:nvPr>
        </p:nvSpPr>
        <p:spPr>
          <a:xfrm>
            <a:off x="1524000" y="3263901"/>
            <a:ext cx="9144000" cy="1127127"/>
          </a:xfrm>
        </p:spPr>
        <p:txBody>
          <a:bodyPr anchor="b"/>
          <a:lstStyle>
            <a:lvl1pPr algn="ctr">
              <a:defRPr sz="6000" b="1" i="0" cap="small" baseline="0">
                <a:solidFill>
                  <a:srgbClr val="002E5D"/>
                </a:solidFill>
              </a:defRPr>
            </a:lvl1pPr>
          </a:lstStyle>
          <a:p>
            <a:r>
              <a:rPr lang="en-US" dirty="0"/>
              <a:t>click to add title</a:t>
            </a:r>
          </a:p>
        </p:txBody>
      </p:sp>
      <p:sp>
        <p:nvSpPr>
          <p:cNvPr id="3" name="Subtitle 2">
            <a:extLst>
              <a:ext uri="{FF2B5EF4-FFF2-40B4-BE49-F238E27FC236}">
                <a16:creationId xmlns:a16="http://schemas.microsoft.com/office/drawing/2014/main" id="{D9F7E17C-1994-2244-AEB4-38952C3BD081}"/>
              </a:ext>
            </a:extLst>
          </p:cNvPr>
          <p:cNvSpPr>
            <a:spLocks noGrp="1"/>
          </p:cNvSpPr>
          <p:nvPr>
            <p:ph type="subTitle" idx="1" hasCustomPrompt="1"/>
          </p:nvPr>
        </p:nvSpPr>
        <p:spPr>
          <a:xfrm>
            <a:off x="1524000" y="4465638"/>
            <a:ext cx="9144000" cy="652463"/>
          </a:xfrm>
        </p:spPr>
        <p:txBody>
          <a:bodyPr/>
          <a:lstStyle>
            <a:lvl1pPr marL="0" indent="0" algn="ctr">
              <a:buNone/>
              <a:defRPr sz="3000" baseline="0">
                <a:solidFill>
                  <a:schemeClr val="bg1">
                    <a:lumMod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lvl="0"/>
            <a:r>
              <a:rPr lang="en-US" dirty="0"/>
              <a:t>Click to add subtitle</a:t>
            </a:r>
          </a:p>
        </p:txBody>
      </p:sp>
    </p:spTree>
    <p:extLst>
      <p:ext uri="{BB962C8B-B14F-4D97-AF65-F5344CB8AC3E}">
        <p14:creationId xmlns:p14="http://schemas.microsoft.com/office/powerpoint/2010/main" val="3305297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3A5C-202B-354A-AD23-9F00FB9290D4}"/>
              </a:ext>
            </a:extLst>
          </p:cNvPr>
          <p:cNvSpPr>
            <a:spLocks noGrp="1"/>
          </p:cNvSpPr>
          <p:nvPr>
            <p:ph type="title" hasCustomPrompt="1"/>
          </p:nvPr>
        </p:nvSpPr>
        <p:spPr>
          <a:xfrm>
            <a:off x="1825691" y="914400"/>
            <a:ext cx="8540620" cy="3657600"/>
          </a:xfrm>
        </p:spPr>
        <p:txBody>
          <a:bodyPr anchor="ctr" anchorCtr="0"/>
          <a:lstStyle>
            <a:lvl1pPr algn="ctr">
              <a:defRPr sz="6000" b="0" i="0" cap="none" baseline="0"/>
            </a:lvl1pPr>
          </a:lstStyle>
          <a:p>
            <a:r>
              <a:rPr lang="en-US" dirty="0"/>
              <a:t>Click to add quote</a:t>
            </a:r>
          </a:p>
        </p:txBody>
      </p:sp>
      <p:sp>
        <p:nvSpPr>
          <p:cNvPr id="3" name="Text Placeholder 2">
            <a:extLst>
              <a:ext uri="{FF2B5EF4-FFF2-40B4-BE49-F238E27FC236}">
                <a16:creationId xmlns:a16="http://schemas.microsoft.com/office/drawing/2014/main" id="{DF56077C-1C90-C941-BF65-58455093660F}"/>
              </a:ext>
            </a:extLst>
          </p:cNvPr>
          <p:cNvSpPr>
            <a:spLocks noGrp="1"/>
          </p:cNvSpPr>
          <p:nvPr>
            <p:ph type="body" idx="1" hasCustomPrompt="1"/>
          </p:nvPr>
        </p:nvSpPr>
        <p:spPr>
          <a:xfrm>
            <a:off x="1828800" y="4619501"/>
            <a:ext cx="8540496" cy="864507"/>
          </a:xfrm>
        </p:spPr>
        <p:txBody>
          <a:bodyPr/>
          <a:lstStyle>
            <a:lvl1pPr marL="0" indent="0" algn="ctr">
              <a:buNone/>
              <a:defRPr sz="3000" cap="small" baseline="0">
                <a:solidFill>
                  <a:schemeClr val="bg1">
                    <a:lumMod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add speaker name</a:t>
            </a:r>
          </a:p>
        </p:txBody>
      </p:sp>
    </p:spTree>
    <p:extLst>
      <p:ext uri="{BB962C8B-B14F-4D97-AF65-F5344CB8AC3E}">
        <p14:creationId xmlns:p14="http://schemas.microsoft.com/office/powerpoint/2010/main" val="2635818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3A5C-202B-354A-AD23-9F00FB9290D4}"/>
              </a:ext>
            </a:extLst>
          </p:cNvPr>
          <p:cNvSpPr>
            <a:spLocks noGrp="1"/>
          </p:cNvSpPr>
          <p:nvPr>
            <p:ph type="title" hasCustomPrompt="1"/>
          </p:nvPr>
        </p:nvSpPr>
        <p:spPr>
          <a:xfrm>
            <a:off x="1825691" y="914400"/>
            <a:ext cx="8540620" cy="3657600"/>
          </a:xfrm>
        </p:spPr>
        <p:txBody>
          <a:bodyPr anchor="ctr" anchorCtr="0"/>
          <a:lstStyle>
            <a:lvl1pPr algn="ctr">
              <a:defRPr sz="10000" b="0" i="0" cap="none" baseline="0"/>
            </a:lvl1pPr>
          </a:lstStyle>
          <a:p>
            <a:r>
              <a:rPr lang="en-US" dirty="0"/>
              <a:t>Click to add number</a:t>
            </a:r>
          </a:p>
        </p:txBody>
      </p:sp>
      <p:sp>
        <p:nvSpPr>
          <p:cNvPr id="3" name="Text Placeholder 2">
            <a:extLst>
              <a:ext uri="{FF2B5EF4-FFF2-40B4-BE49-F238E27FC236}">
                <a16:creationId xmlns:a16="http://schemas.microsoft.com/office/drawing/2014/main" id="{DF56077C-1C90-C941-BF65-58455093660F}"/>
              </a:ext>
            </a:extLst>
          </p:cNvPr>
          <p:cNvSpPr>
            <a:spLocks noGrp="1"/>
          </p:cNvSpPr>
          <p:nvPr>
            <p:ph type="body" idx="1" hasCustomPrompt="1"/>
          </p:nvPr>
        </p:nvSpPr>
        <p:spPr>
          <a:xfrm>
            <a:off x="1828800" y="4619501"/>
            <a:ext cx="8540496" cy="864507"/>
          </a:xfrm>
        </p:spPr>
        <p:txBody>
          <a:bodyPr/>
          <a:lstStyle>
            <a:lvl1pPr marL="0" indent="0" algn="ctr">
              <a:buNone/>
              <a:defRPr sz="3000" cap="small" baseline="0">
                <a:solidFill>
                  <a:schemeClr val="bg1">
                    <a:lumMod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add caption</a:t>
            </a:r>
          </a:p>
        </p:txBody>
      </p:sp>
    </p:spTree>
    <p:extLst>
      <p:ext uri="{BB962C8B-B14F-4D97-AF65-F5344CB8AC3E}">
        <p14:creationId xmlns:p14="http://schemas.microsoft.com/office/powerpoint/2010/main" val="158984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6163056"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5" name="Title 1">
            <a:extLst>
              <a:ext uri="{FF2B5EF4-FFF2-40B4-BE49-F238E27FC236}">
                <a16:creationId xmlns:a16="http://schemas.microsoft.com/office/drawing/2014/main" id="{19C9F9D7-7D24-B646-B425-92A28BEE749F}"/>
              </a:ext>
            </a:extLst>
          </p:cNvPr>
          <p:cNvSpPr>
            <a:spLocks noGrp="1"/>
          </p:cNvSpPr>
          <p:nvPr>
            <p:ph type="title" hasCustomPrompt="1"/>
          </p:nvPr>
        </p:nvSpPr>
        <p:spPr>
          <a:xfrm>
            <a:off x="685800" y="685800"/>
            <a:ext cx="5349240" cy="914400"/>
          </a:xfrm>
        </p:spPr>
        <p:txBody>
          <a:bodyPr anchor="t" anchorCtr="0"/>
          <a:lstStyle>
            <a:lvl1pPr>
              <a:defRPr sz="3600"/>
            </a:lvl1pPr>
          </a:lstStyle>
          <a:p>
            <a:r>
              <a:rPr lang="en-US" dirty="0"/>
              <a:t>Click to add title</a:t>
            </a:r>
          </a:p>
        </p:txBody>
      </p:sp>
      <p:sp>
        <p:nvSpPr>
          <p:cNvPr id="6" name="Text Placeholder 3">
            <a:extLst>
              <a:ext uri="{FF2B5EF4-FFF2-40B4-BE49-F238E27FC236}">
                <a16:creationId xmlns:a16="http://schemas.microsoft.com/office/drawing/2014/main" id="{01B595A4-507C-7A4E-A18C-CB138650AB1E}"/>
              </a:ext>
            </a:extLst>
          </p:cNvPr>
          <p:cNvSpPr>
            <a:spLocks noGrp="1"/>
          </p:cNvSpPr>
          <p:nvPr>
            <p:ph type="body" sz="half" idx="2" hasCustomPrompt="1"/>
          </p:nvPr>
        </p:nvSpPr>
        <p:spPr>
          <a:xfrm>
            <a:off x="685800" y="1600200"/>
            <a:ext cx="5349240" cy="4343400"/>
          </a:xfrm>
        </p:spPr>
        <p:txBody>
          <a:bodyPr/>
          <a:lstStyle>
            <a:lvl1pPr marL="0" indent="0">
              <a:buNone/>
              <a:defRPr sz="2800" cap="small" baseline="0">
                <a:solidFill>
                  <a:schemeClr val="bg1">
                    <a:lumMod val="50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add text</a:t>
            </a:r>
          </a:p>
        </p:txBody>
      </p:sp>
    </p:spTree>
    <p:extLst>
      <p:ext uri="{BB962C8B-B14F-4D97-AF65-F5344CB8AC3E}">
        <p14:creationId xmlns:p14="http://schemas.microsoft.com/office/powerpoint/2010/main" val="4203138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6163056"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7" name="Picture Placeholder 2">
            <a:extLst>
              <a:ext uri="{FF2B5EF4-FFF2-40B4-BE49-F238E27FC236}">
                <a16:creationId xmlns:a16="http://schemas.microsoft.com/office/drawing/2014/main" id="{ED3EDB7B-FF57-F041-B72F-B229BD41688E}"/>
              </a:ext>
            </a:extLst>
          </p:cNvPr>
          <p:cNvSpPr>
            <a:spLocks noGrp="1"/>
          </p:cNvSpPr>
          <p:nvPr>
            <p:ph type="pic" idx="10"/>
          </p:nvPr>
        </p:nvSpPr>
        <p:spPr>
          <a:xfrm>
            <a:off x="1234440"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Tree>
    <p:extLst>
      <p:ext uri="{BB962C8B-B14F-4D97-AF65-F5344CB8AC3E}">
        <p14:creationId xmlns:p14="http://schemas.microsoft.com/office/powerpoint/2010/main" val="3557751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6163056" y="685800"/>
            <a:ext cx="4800600" cy="256032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7" name="Picture Placeholder 2">
            <a:extLst>
              <a:ext uri="{FF2B5EF4-FFF2-40B4-BE49-F238E27FC236}">
                <a16:creationId xmlns:a16="http://schemas.microsoft.com/office/drawing/2014/main" id="{ED3EDB7B-FF57-F041-B72F-B229BD41688E}"/>
              </a:ext>
            </a:extLst>
          </p:cNvPr>
          <p:cNvSpPr>
            <a:spLocks noGrp="1"/>
          </p:cNvSpPr>
          <p:nvPr>
            <p:ph type="pic" idx="10"/>
          </p:nvPr>
        </p:nvSpPr>
        <p:spPr>
          <a:xfrm>
            <a:off x="1234440"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4" name="Picture Placeholder 2">
            <a:extLst>
              <a:ext uri="{FF2B5EF4-FFF2-40B4-BE49-F238E27FC236}">
                <a16:creationId xmlns:a16="http://schemas.microsoft.com/office/drawing/2014/main" id="{84CBCDE2-4B10-214E-A6FA-7B740685B404}"/>
              </a:ext>
            </a:extLst>
          </p:cNvPr>
          <p:cNvSpPr>
            <a:spLocks noGrp="1"/>
          </p:cNvSpPr>
          <p:nvPr>
            <p:ph type="pic" idx="11"/>
          </p:nvPr>
        </p:nvSpPr>
        <p:spPr>
          <a:xfrm>
            <a:off x="6156960" y="3383280"/>
            <a:ext cx="4800600" cy="256032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Tree>
    <p:extLst>
      <p:ext uri="{BB962C8B-B14F-4D97-AF65-F5344CB8AC3E}">
        <p14:creationId xmlns:p14="http://schemas.microsoft.com/office/powerpoint/2010/main" val="912459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ne Large Pictur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0" y="0"/>
            <a:ext cx="12192000" cy="68580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p>
        </p:txBody>
      </p:sp>
    </p:spTree>
    <p:extLst>
      <p:ext uri="{BB962C8B-B14F-4D97-AF65-F5344CB8AC3E}">
        <p14:creationId xmlns:p14="http://schemas.microsoft.com/office/powerpoint/2010/main" val="922269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with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5741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07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YU Title Slide 2">
    <p:spTree>
      <p:nvGrpSpPr>
        <p:cNvPr id="1" name=""/>
        <p:cNvGrpSpPr/>
        <p:nvPr/>
      </p:nvGrpSpPr>
      <p:grpSpPr>
        <a:xfrm>
          <a:off x="0" y="0"/>
          <a:ext cx="0" cy="0"/>
          <a:chOff x="0" y="0"/>
          <a:chExt cx="0" cy="0"/>
        </a:xfrm>
      </p:grpSpPr>
      <p:pic>
        <p:nvPicPr>
          <p:cNvPr id="5" name="Picture 4" descr="A picture containing sign, dark, light, lit&#10;&#10;Description automatically generated">
            <a:extLst>
              <a:ext uri="{FF2B5EF4-FFF2-40B4-BE49-F238E27FC236}">
                <a16:creationId xmlns:a16="http://schemas.microsoft.com/office/drawing/2014/main" id="{B29340B0-9A46-8F4A-97DC-2EB439C5677D}"/>
              </a:ext>
            </a:extLst>
          </p:cNvPr>
          <p:cNvPicPr>
            <a:picLocks noChangeAspect="1"/>
          </p:cNvPicPr>
          <p:nvPr userDrawn="1"/>
        </p:nvPicPr>
        <p:blipFill>
          <a:blip r:embed="rId2"/>
          <a:stretch>
            <a:fillRect/>
          </a:stretch>
        </p:blipFill>
        <p:spPr>
          <a:xfrm>
            <a:off x="4700483" y="3614101"/>
            <a:ext cx="2791033" cy="1116413"/>
          </a:xfrm>
          <a:prstGeom prst="rect">
            <a:avLst/>
          </a:prstGeom>
        </p:spPr>
      </p:pic>
      <p:sp>
        <p:nvSpPr>
          <p:cNvPr id="2" name="Title 1">
            <a:extLst>
              <a:ext uri="{FF2B5EF4-FFF2-40B4-BE49-F238E27FC236}">
                <a16:creationId xmlns:a16="http://schemas.microsoft.com/office/drawing/2014/main" id="{39F75148-D119-C741-8BC4-8B87B1D37E9B}"/>
              </a:ext>
            </a:extLst>
          </p:cNvPr>
          <p:cNvSpPr>
            <a:spLocks noGrp="1"/>
          </p:cNvSpPr>
          <p:nvPr>
            <p:ph type="ctrTitle" hasCustomPrompt="1"/>
          </p:nvPr>
        </p:nvSpPr>
        <p:spPr>
          <a:xfrm>
            <a:off x="1524000" y="1257301"/>
            <a:ext cx="9144000" cy="1127127"/>
          </a:xfrm>
        </p:spPr>
        <p:txBody>
          <a:bodyPr anchor="b"/>
          <a:lstStyle>
            <a:lvl1pPr algn="ctr">
              <a:defRPr sz="6000" b="1" i="0" cap="small" baseline="0">
                <a:solidFill>
                  <a:srgbClr val="002E5D"/>
                </a:solidFill>
              </a:defRPr>
            </a:lvl1pPr>
          </a:lstStyle>
          <a:p>
            <a:r>
              <a:rPr lang="en-US" dirty="0"/>
              <a:t>click to add title</a:t>
            </a:r>
          </a:p>
        </p:txBody>
      </p:sp>
      <p:sp>
        <p:nvSpPr>
          <p:cNvPr id="3" name="Subtitle 2">
            <a:extLst>
              <a:ext uri="{FF2B5EF4-FFF2-40B4-BE49-F238E27FC236}">
                <a16:creationId xmlns:a16="http://schemas.microsoft.com/office/drawing/2014/main" id="{D9F7E17C-1994-2244-AEB4-38952C3BD081}"/>
              </a:ext>
            </a:extLst>
          </p:cNvPr>
          <p:cNvSpPr>
            <a:spLocks noGrp="1"/>
          </p:cNvSpPr>
          <p:nvPr>
            <p:ph type="subTitle" idx="1" hasCustomPrompt="1"/>
          </p:nvPr>
        </p:nvSpPr>
        <p:spPr>
          <a:xfrm>
            <a:off x="1524000" y="2459038"/>
            <a:ext cx="9144000" cy="652463"/>
          </a:xfrm>
        </p:spPr>
        <p:txBody>
          <a:bodyPr/>
          <a:lstStyle>
            <a:lvl1pPr marL="0" indent="0" algn="ctr">
              <a:buNone/>
              <a:defRPr sz="3000" baseline="0">
                <a:solidFill>
                  <a:schemeClr val="bg1">
                    <a:lumMod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lvl="0"/>
            <a:r>
              <a:rPr lang="en-US" dirty="0"/>
              <a:t>Click to add subtitle</a:t>
            </a:r>
          </a:p>
        </p:txBody>
      </p:sp>
    </p:spTree>
    <p:extLst>
      <p:ext uri="{BB962C8B-B14F-4D97-AF65-F5344CB8AC3E}">
        <p14:creationId xmlns:p14="http://schemas.microsoft.com/office/powerpoint/2010/main" val="740127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75148-D119-C741-8BC4-8B87B1D37E9B}"/>
              </a:ext>
            </a:extLst>
          </p:cNvPr>
          <p:cNvSpPr>
            <a:spLocks noGrp="1"/>
          </p:cNvSpPr>
          <p:nvPr>
            <p:ph type="ctrTitle" hasCustomPrompt="1"/>
          </p:nvPr>
        </p:nvSpPr>
        <p:spPr>
          <a:xfrm>
            <a:off x="1524000" y="1122363"/>
            <a:ext cx="9144000" cy="2387600"/>
          </a:xfrm>
        </p:spPr>
        <p:txBody>
          <a:bodyPr anchor="b"/>
          <a:lstStyle>
            <a:lvl1pPr algn="ctr">
              <a:defRPr sz="6000" b="1" i="0" cap="small" baseline="0">
                <a:solidFill>
                  <a:srgbClr val="002E5D"/>
                </a:solidFill>
              </a:defRPr>
            </a:lvl1pPr>
          </a:lstStyle>
          <a:p>
            <a:r>
              <a:rPr lang="en-US" dirty="0"/>
              <a:t>click to add title</a:t>
            </a:r>
          </a:p>
        </p:txBody>
      </p:sp>
      <p:sp>
        <p:nvSpPr>
          <p:cNvPr id="3" name="Subtitle 2">
            <a:extLst>
              <a:ext uri="{FF2B5EF4-FFF2-40B4-BE49-F238E27FC236}">
                <a16:creationId xmlns:a16="http://schemas.microsoft.com/office/drawing/2014/main" id="{D9F7E17C-1994-2244-AEB4-38952C3BD081}"/>
              </a:ext>
            </a:extLst>
          </p:cNvPr>
          <p:cNvSpPr>
            <a:spLocks noGrp="1"/>
          </p:cNvSpPr>
          <p:nvPr>
            <p:ph type="subTitle" idx="1" hasCustomPrompt="1"/>
          </p:nvPr>
        </p:nvSpPr>
        <p:spPr>
          <a:xfrm>
            <a:off x="1524000" y="3602037"/>
            <a:ext cx="9144000" cy="1655763"/>
          </a:xfrm>
        </p:spPr>
        <p:txBody>
          <a:bodyPr/>
          <a:lstStyle>
            <a:lvl1pPr marL="0" indent="0" algn="ctr">
              <a:buNone/>
              <a:defRPr sz="3000" baseline="0">
                <a:solidFill>
                  <a:schemeClr val="bg1">
                    <a:lumMod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lvl="0"/>
            <a:r>
              <a:rPr lang="en-US" dirty="0"/>
              <a:t>Click to add subtitle</a:t>
            </a:r>
          </a:p>
        </p:txBody>
      </p:sp>
    </p:spTree>
    <p:extLst>
      <p:ext uri="{BB962C8B-B14F-4D97-AF65-F5344CB8AC3E}">
        <p14:creationId xmlns:p14="http://schemas.microsoft.com/office/powerpoint/2010/main" val="4013523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E0475-22ED-3D41-986C-EB16E33CBBDD}"/>
              </a:ext>
            </a:extLst>
          </p:cNvPr>
          <p:cNvSpPr>
            <a:spLocks noGrp="1"/>
          </p:cNvSpPr>
          <p:nvPr>
            <p:ph type="title" hasCustomPrompt="1"/>
          </p:nvPr>
        </p:nvSpPr>
        <p:spPr>
          <a:xfrm>
            <a:off x="685800" y="2286000"/>
            <a:ext cx="10826496" cy="2286000"/>
          </a:xfrm>
        </p:spPr>
        <p:txBody>
          <a:bodyPr anchor="b"/>
          <a:lstStyle>
            <a:lvl1pPr>
              <a:defRPr sz="6000" b="1" i="0" cap="small" baseline="0"/>
            </a:lvl1pPr>
          </a:lstStyle>
          <a:p>
            <a:r>
              <a:rPr lang="en-US" dirty="0"/>
              <a:t>click to add section title</a:t>
            </a:r>
          </a:p>
        </p:txBody>
      </p:sp>
      <p:sp>
        <p:nvSpPr>
          <p:cNvPr id="3" name="Text Placeholder 2">
            <a:extLst>
              <a:ext uri="{FF2B5EF4-FFF2-40B4-BE49-F238E27FC236}">
                <a16:creationId xmlns:a16="http://schemas.microsoft.com/office/drawing/2014/main" id="{6CD58BDF-5463-4746-81CA-FCF4DEADBAC8}"/>
              </a:ext>
            </a:extLst>
          </p:cNvPr>
          <p:cNvSpPr>
            <a:spLocks noGrp="1"/>
          </p:cNvSpPr>
          <p:nvPr>
            <p:ph type="body" idx="1" hasCustomPrompt="1"/>
          </p:nvPr>
        </p:nvSpPr>
        <p:spPr>
          <a:xfrm>
            <a:off x="685800" y="4572000"/>
            <a:ext cx="10826496" cy="1371600"/>
          </a:xfrm>
        </p:spPr>
        <p:txBody>
          <a:bodyPr/>
          <a:lstStyle>
            <a:lvl1pPr marL="0" indent="0">
              <a:buNone/>
              <a:defRPr sz="3000" baseline="0">
                <a:solidFill>
                  <a:schemeClr val="bg1">
                    <a:lumMod val="50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add section subtitle</a:t>
            </a:r>
          </a:p>
        </p:txBody>
      </p:sp>
    </p:spTree>
    <p:extLst>
      <p:ext uri="{BB962C8B-B14F-4D97-AF65-F5344CB8AC3E}">
        <p14:creationId xmlns:p14="http://schemas.microsoft.com/office/powerpoint/2010/main" val="303780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11A2-3E41-E54F-B9FF-C0E47A29FEE4}"/>
              </a:ext>
            </a:extLst>
          </p:cNvPr>
          <p:cNvSpPr>
            <a:spLocks noGrp="1"/>
          </p:cNvSpPr>
          <p:nvPr>
            <p:ph type="title" hasCustomPrompt="1"/>
          </p:nvPr>
        </p:nvSpPr>
        <p:spPr>
          <a:xfrm>
            <a:off x="685800" y="685800"/>
            <a:ext cx="10826496" cy="914400"/>
          </a:xfrm>
        </p:spPr>
        <p:txBody>
          <a:bodyPr tIns="91440" bIns="91440" anchor="t" anchorCtr="0"/>
          <a:lstStyle/>
          <a:p>
            <a:r>
              <a:rPr lang="en-US" dirty="0"/>
              <a:t>Click to add title</a:t>
            </a:r>
          </a:p>
        </p:txBody>
      </p:sp>
      <p:sp>
        <p:nvSpPr>
          <p:cNvPr id="3" name="Content Placeholder 2">
            <a:extLst>
              <a:ext uri="{FF2B5EF4-FFF2-40B4-BE49-F238E27FC236}">
                <a16:creationId xmlns:a16="http://schemas.microsoft.com/office/drawing/2014/main" id="{5FFDDEE2-4AEA-6841-A639-CE456EF974FA}"/>
              </a:ext>
            </a:extLst>
          </p:cNvPr>
          <p:cNvSpPr>
            <a:spLocks noGrp="1"/>
          </p:cNvSpPr>
          <p:nvPr>
            <p:ph idx="1" hasCustomPrompt="1"/>
          </p:nvPr>
        </p:nvSpPr>
        <p:spPr>
          <a:xfrm>
            <a:off x="685800" y="1600200"/>
            <a:ext cx="10826496" cy="4343400"/>
          </a:xfrm>
        </p:spPr>
        <p:txBody>
          <a:bodyPr tIns="91440" bIns="91440"/>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9868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888B2-177F-3F48-A057-CA150BE7B1DB}"/>
              </a:ext>
            </a:extLst>
          </p:cNvPr>
          <p:cNvSpPr>
            <a:spLocks noGrp="1"/>
          </p:cNvSpPr>
          <p:nvPr>
            <p:ph type="title" hasCustomPrompt="1"/>
          </p:nvPr>
        </p:nvSpPr>
        <p:spPr>
          <a:xfrm>
            <a:off x="685800" y="685800"/>
            <a:ext cx="10826496" cy="914400"/>
          </a:xfrm>
        </p:spPr>
        <p:txBody>
          <a:bodyPr/>
          <a:lstStyle/>
          <a:p>
            <a:r>
              <a:rPr lang="en-US" dirty="0"/>
              <a:t>Click to add title</a:t>
            </a:r>
          </a:p>
        </p:txBody>
      </p:sp>
      <p:sp>
        <p:nvSpPr>
          <p:cNvPr id="4" name="Content Placeholder 3">
            <a:extLst>
              <a:ext uri="{FF2B5EF4-FFF2-40B4-BE49-F238E27FC236}">
                <a16:creationId xmlns:a16="http://schemas.microsoft.com/office/drawing/2014/main" id="{7FB5EDEB-E0F8-3E4C-AE91-2F1B8C0BF399}"/>
              </a:ext>
            </a:extLst>
          </p:cNvPr>
          <p:cNvSpPr>
            <a:spLocks noGrp="1"/>
          </p:cNvSpPr>
          <p:nvPr>
            <p:ph sz="half" idx="2" hasCustomPrompt="1"/>
          </p:nvPr>
        </p:nvSpPr>
        <p:spPr>
          <a:xfrm>
            <a:off x="685800" y="1600200"/>
            <a:ext cx="5349240" cy="4343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869F6BC4-EBA3-864C-8376-ECA3C6BE019F}"/>
              </a:ext>
            </a:extLst>
          </p:cNvPr>
          <p:cNvSpPr>
            <a:spLocks noGrp="1"/>
          </p:cNvSpPr>
          <p:nvPr>
            <p:ph sz="quarter" idx="4" hasCustomPrompt="1"/>
          </p:nvPr>
        </p:nvSpPr>
        <p:spPr>
          <a:xfrm>
            <a:off x="6163056" y="1600200"/>
            <a:ext cx="5349240" cy="4343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3140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888B2-177F-3F48-A057-CA150BE7B1DB}"/>
              </a:ext>
            </a:extLst>
          </p:cNvPr>
          <p:cNvSpPr>
            <a:spLocks noGrp="1"/>
          </p:cNvSpPr>
          <p:nvPr>
            <p:ph type="title" hasCustomPrompt="1"/>
          </p:nvPr>
        </p:nvSpPr>
        <p:spPr>
          <a:xfrm>
            <a:off x="685800" y="685800"/>
            <a:ext cx="10826496" cy="914400"/>
          </a:xfrm>
        </p:spPr>
        <p:txBody>
          <a:bodyPr/>
          <a:lstStyle/>
          <a:p>
            <a:r>
              <a:rPr lang="en-US" dirty="0"/>
              <a:t>Click to add title</a:t>
            </a:r>
          </a:p>
        </p:txBody>
      </p:sp>
      <p:sp>
        <p:nvSpPr>
          <p:cNvPr id="3" name="Text Placeholder 2">
            <a:extLst>
              <a:ext uri="{FF2B5EF4-FFF2-40B4-BE49-F238E27FC236}">
                <a16:creationId xmlns:a16="http://schemas.microsoft.com/office/drawing/2014/main" id="{F4E17B29-8E97-514C-8BCB-4941C1A7C200}"/>
              </a:ext>
            </a:extLst>
          </p:cNvPr>
          <p:cNvSpPr>
            <a:spLocks noGrp="1"/>
          </p:cNvSpPr>
          <p:nvPr>
            <p:ph type="body" idx="1" hasCustomPrompt="1"/>
          </p:nvPr>
        </p:nvSpPr>
        <p:spPr>
          <a:xfrm>
            <a:off x="685800" y="1600200"/>
            <a:ext cx="5349240" cy="685800"/>
          </a:xfrm>
        </p:spPr>
        <p:txBody>
          <a:bodyPr anchor="b"/>
          <a:lstStyle>
            <a:lvl1pPr marL="0" indent="0">
              <a:buNone/>
              <a:defRPr sz="3200" b="0" i="0" cap="small" baseline="0">
                <a:solidFill>
                  <a:schemeClr val="bg1">
                    <a:lumMod val="5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7FB5EDEB-E0F8-3E4C-AE91-2F1B8C0BF399}"/>
              </a:ext>
            </a:extLst>
          </p:cNvPr>
          <p:cNvSpPr>
            <a:spLocks noGrp="1"/>
          </p:cNvSpPr>
          <p:nvPr>
            <p:ph sz="half" idx="2" hasCustomPrompt="1"/>
          </p:nvPr>
        </p:nvSpPr>
        <p:spPr>
          <a:xfrm>
            <a:off x="685800" y="2286000"/>
            <a:ext cx="5349240" cy="36576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5242741-E0F8-E24A-B9AA-E9AC83B3D9F5}"/>
              </a:ext>
            </a:extLst>
          </p:cNvPr>
          <p:cNvSpPr>
            <a:spLocks noGrp="1"/>
          </p:cNvSpPr>
          <p:nvPr>
            <p:ph type="body" sz="quarter" idx="3" hasCustomPrompt="1"/>
          </p:nvPr>
        </p:nvSpPr>
        <p:spPr>
          <a:xfrm>
            <a:off x="6163056" y="1600200"/>
            <a:ext cx="5349240" cy="685800"/>
          </a:xfrm>
        </p:spPr>
        <p:txBody>
          <a:bodyPr anchor="b"/>
          <a:lstStyle>
            <a:lvl1pPr marL="0" indent="0">
              <a:buNone/>
              <a:defRPr sz="3200" b="0" i="0" cap="small" baseline="0">
                <a:solidFill>
                  <a:schemeClr val="bg1">
                    <a:lumMod val="50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869F6BC4-EBA3-864C-8376-ECA3C6BE019F}"/>
              </a:ext>
            </a:extLst>
          </p:cNvPr>
          <p:cNvSpPr>
            <a:spLocks noGrp="1"/>
          </p:cNvSpPr>
          <p:nvPr>
            <p:ph sz="quarter" idx="4" hasCustomPrompt="1"/>
          </p:nvPr>
        </p:nvSpPr>
        <p:spPr>
          <a:xfrm>
            <a:off x="6163056" y="2286000"/>
            <a:ext cx="5349240" cy="36576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9567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CF964-2BDD-9C47-80E4-F7C4245E96FB}"/>
              </a:ext>
            </a:extLst>
          </p:cNvPr>
          <p:cNvSpPr>
            <a:spLocks noGrp="1"/>
          </p:cNvSpPr>
          <p:nvPr>
            <p:ph type="title" hasCustomPrompt="1"/>
          </p:nvPr>
        </p:nvSpPr>
        <p:spPr>
          <a:xfrm>
            <a:off x="685800" y="685800"/>
            <a:ext cx="5349240" cy="914400"/>
          </a:xfrm>
        </p:spPr>
        <p:txBody>
          <a:bodyPr anchor="t" anchorCtr="0"/>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3477E495-EF4D-4C44-B2ED-F011B96C53A9}"/>
              </a:ext>
            </a:extLst>
          </p:cNvPr>
          <p:cNvSpPr>
            <a:spLocks noGrp="1"/>
          </p:cNvSpPr>
          <p:nvPr>
            <p:ph idx="1" hasCustomPrompt="1"/>
          </p:nvPr>
        </p:nvSpPr>
        <p:spPr>
          <a:xfrm>
            <a:off x="6163056" y="685800"/>
            <a:ext cx="534924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FF5BCF2-25E9-1E47-A0AB-C0CF1328DED8}"/>
              </a:ext>
            </a:extLst>
          </p:cNvPr>
          <p:cNvSpPr>
            <a:spLocks noGrp="1"/>
          </p:cNvSpPr>
          <p:nvPr>
            <p:ph type="body" sz="half" idx="2" hasCustomPrompt="1"/>
          </p:nvPr>
        </p:nvSpPr>
        <p:spPr>
          <a:xfrm>
            <a:off x="685800" y="1600200"/>
            <a:ext cx="5349240" cy="4343400"/>
          </a:xfrm>
        </p:spPr>
        <p:txBody>
          <a:bodyPr/>
          <a:lstStyle>
            <a:lvl1pPr marL="0" indent="0">
              <a:buNone/>
              <a:defRPr sz="2800" cap="small" baseline="0">
                <a:solidFill>
                  <a:schemeClr val="bg1">
                    <a:lumMod val="50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add text</a:t>
            </a:r>
          </a:p>
        </p:txBody>
      </p:sp>
    </p:spTree>
    <p:extLst>
      <p:ext uri="{BB962C8B-B14F-4D97-AF65-F5344CB8AC3E}">
        <p14:creationId xmlns:p14="http://schemas.microsoft.com/office/powerpoint/2010/main" val="371829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DE2C-2572-2D4E-851C-BE991CF5B229}"/>
              </a:ext>
            </a:extLst>
          </p:cNvPr>
          <p:cNvSpPr>
            <a:spLocks noGrp="1"/>
          </p:cNvSpPr>
          <p:nvPr>
            <p:ph type="title" hasCustomPrompt="1"/>
          </p:nvPr>
        </p:nvSpPr>
        <p:spPr>
          <a:xfrm>
            <a:off x="685800" y="685800"/>
            <a:ext cx="10826496" cy="914400"/>
          </a:xfrm>
        </p:spPr>
        <p:txBody>
          <a:bodyPr/>
          <a:lstStyle/>
          <a:p>
            <a:r>
              <a:rPr lang="en-US" dirty="0"/>
              <a:t>Click to add title</a:t>
            </a:r>
          </a:p>
        </p:txBody>
      </p:sp>
    </p:spTree>
    <p:extLst>
      <p:ext uri="{BB962C8B-B14F-4D97-AF65-F5344CB8AC3E}">
        <p14:creationId xmlns:p14="http://schemas.microsoft.com/office/powerpoint/2010/main" val="49294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CD7466C-7084-EC4C-940D-2F2DEB6616F9}"/>
              </a:ext>
            </a:extLst>
          </p:cNvPr>
          <p:cNvSpPr/>
          <p:nvPr userDrawn="1"/>
        </p:nvSpPr>
        <p:spPr>
          <a:xfrm>
            <a:off x="10464800" y="6004560"/>
            <a:ext cx="1727200" cy="670560"/>
          </a:xfrm>
          <a:prstGeom prst="rect">
            <a:avLst/>
          </a:prstGeom>
          <a:solidFill>
            <a:srgbClr val="002E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56;p14">
            <a:extLst>
              <a:ext uri="{FF2B5EF4-FFF2-40B4-BE49-F238E27FC236}">
                <a16:creationId xmlns:a16="http://schemas.microsoft.com/office/drawing/2014/main" id="{DBB01EEC-9C0A-B542-900A-C11DAACEAB2B}"/>
              </a:ext>
            </a:extLst>
          </p:cNvPr>
          <p:cNvPicPr preferRelativeResize="0"/>
          <p:nvPr userDrawn="1"/>
        </p:nvPicPr>
        <p:blipFill>
          <a:blip r:embed="rId19">
            <a:alphaModFix/>
          </a:blip>
          <a:stretch>
            <a:fillRect/>
          </a:stretch>
        </p:blipFill>
        <p:spPr>
          <a:xfrm>
            <a:off x="10776803" y="6202948"/>
            <a:ext cx="1017523" cy="288200"/>
          </a:xfrm>
          <a:prstGeom prst="rect">
            <a:avLst/>
          </a:prstGeom>
          <a:noFill/>
          <a:ln>
            <a:noFill/>
          </a:ln>
          <a:effectLst/>
        </p:spPr>
      </p:pic>
      <p:sp>
        <p:nvSpPr>
          <p:cNvPr id="1026" name="Title Placeholder 1">
            <a:extLst>
              <a:ext uri="{FF2B5EF4-FFF2-40B4-BE49-F238E27FC236}">
                <a16:creationId xmlns:a16="http://schemas.microsoft.com/office/drawing/2014/main" id="{A8551E4F-B9A9-AB4C-A6CE-92456FF992FA}"/>
              </a:ext>
            </a:extLst>
          </p:cNvPr>
          <p:cNvSpPr>
            <a:spLocks noGrp="1" noChangeArrowheads="1"/>
          </p:cNvSpPr>
          <p:nvPr>
            <p:ph type="title"/>
          </p:nvPr>
        </p:nvSpPr>
        <p:spPr bwMode="auto">
          <a:xfrm>
            <a:off x="685800" y="685800"/>
            <a:ext cx="1082649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91440" rIns="91440" bIns="91440" numCol="1" anchor="t" anchorCtr="0" compatLnSpc="1">
            <a:prstTxWarp prst="textNoShape">
              <a:avLst/>
            </a:prstTxWarp>
          </a:bodyPr>
          <a:lstStyle/>
          <a:p>
            <a:pPr lvl="0"/>
            <a:r>
              <a:rPr lang="en-US" altLang="en-US" dirty="0"/>
              <a:t>Click to add text</a:t>
            </a:r>
          </a:p>
        </p:txBody>
      </p:sp>
      <p:sp>
        <p:nvSpPr>
          <p:cNvPr id="1027" name="Text Placeholder 2">
            <a:extLst>
              <a:ext uri="{FF2B5EF4-FFF2-40B4-BE49-F238E27FC236}">
                <a16:creationId xmlns:a16="http://schemas.microsoft.com/office/drawing/2014/main" id="{AFD8F995-45D1-8A40-8B86-192FA8E34E3F}"/>
              </a:ext>
            </a:extLst>
          </p:cNvPr>
          <p:cNvSpPr>
            <a:spLocks noGrp="1" noChangeArrowheads="1"/>
          </p:cNvSpPr>
          <p:nvPr>
            <p:ph type="body" idx="1"/>
          </p:nvPr>
        </p:nvSpPr>
        <p:spPr bwMode="auto">
          <a:xfrm>
            <a:off x="685800" y="1600200"/>
            <a:ext cx="10826496"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91440" rIns="91440" bIns="91440" numCol="1" anchor="t" anchorCtr="0" compatLnSpc="1">
            <a:prstTxWarp prst="textNoShape">
              <a:avLst/>
            </a:prstTxWarp>
          </a:bodyPr>
          <a:lstStyle/>
          <a:p>
            <a:pPr lvl="0"/>
            <a:r>
              <a:rPr lang="en-US" altLang="en-US" dirty="0"/>
              <a:t>Click to add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3734" r:id="rId1"/>
    <p:sldLayoutId id="2147483776" r:id="rId2"/>
    <p:sldLayoutId id="2147483775" r:id="rId3"/>
    <p:sldLayoutId id="2147483735" r:id="rId4"/>
    <p:sldLayoutId id="2147483736" r:id="rId5"/>
    <p:sldLayoutId id="2147483737" r:id="rId6"/>
    <p:sldLayoutId id="2147483777" r:id="rId7"/>
    <p:sldLayoutId id="2147483738" r:id="rId8"/>
    <p:sldLayoutId id="2147483742" r:id="rId9"/>
    <p:sldLayoutId id="2147483743" r:id="rId10"/>
    <p:sldLayoutId id="2147483784" r:id="rId11"/>
    <p:sldLayoutId id="2147483739" r:id="rId12"/>
    <p:sldLayoutId id="2147483785" r:id="rId13"/>
    <p:sldLayoutId id="2147483786" r:id="rId14"/>
    <p:sldLayoutId id="2147483740" r:id="rId15"/>
    <p:sldLayoutId id="2147483774" r:id="rId16"/>
    <p:sldLayoutId id="2147483782" r:id="rId17"/>
  </p:sldLayoutIdLst>
  <p:txStyles>
    <p:titleStyle>
      <a:lvl1pPr algn="l" rtl="0" eaLnBrk="1" fontAlgn="base" hangingPunct="1">
        <a:lnSpc>
          <a:spcPct val="90000"/>
        </a:lnSpc>
        <a:spcBef>
          <a:spcPct val="0"/>
        </a:spcBef>
        <a:spcAft>
          <a:spcPct val="0"/>
        </a:spcAft>
        <a:defRPr sz="4800" kern="1200" baseline="0">
          <a:solidFill>
            <a:srgbClr val="002E5D"/>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189"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377"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566"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754"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594" indent="-228594" algn="l" rtl="0" eaLnBrk="1" fontAlgn="base" hangingPunct="1">
        <a:lnSpc>
          <a:spcPct val="90000"/>
        </a:lnSpc>
        <a:spcBef>
          <a:spcPts val="1000"/>
        </a:spcBef>
        <a:spcAft>
          <a:spcPct val="0"/>
        </a:spcAft>
        <a:buFont typeface="Arial" panose="020B0604020202020204" pitchFamily="34" charset="0"/>
        <a:buChar char="•"/>
        <a:defRPr sz="3200" kern="1200" baseline="0">
          <a:solidFill>
            <a:schemeClr val="bg1">
              <a:lumMod val="50000"/>
            </a:schemeClr>
          </a:solidFill>
          <a:latin typeface="+mn-lt"/>
          <a:ea typeface="+mn-ea"/>
          <a:cs typeface="+mn-cs"/>
        </a:defRPr>
      </a:lvl1pPr>
      <a:lvl2pPr marL="685783" indent="-228594" algn="l" rtl="0" eaLnBrk="1" fontAlgn="base" hangingPunct="1">
        <a:lnSpc>
          <a:spcPct val="90000"/>
        </a:lnSpc>
        <a:spcBef>
          <a:spcPts val="500"/>
        </a:spcBef>
        <a:spcAft>
          <a:spcPct val="0"/>
        </a:spcAft>
        <a:buFont typeface="Arial" panose="020B0604020202020204" pitchFamily="34" charset="0"/>
        <a:buChar char="•"/>
        <a:defRPr sz="2800" kern="1200" baseline="0">
          <a:solidFill>
            <a:schemeClr val="bg1">
              <a:lumMod val="50000"/>
            </a:schemeClr>
          </a:solidFill>
          <a:latin typeface="+mn-lt"/>
          <a:ea typeface="+mn-ea"/>
          <a:cs typeface="+mn-cs"/>
        </a:defRPr>
      </a:lvl2pPr>
      <a:lvl3pPr marL="1142971" indent="-228594" algn="l" rtl="0" eaLnBrk="1" fontAlgn="base" hangingPunct="1">
        <a:lnSpc>
          <a:spcPct val="90000"/>
        </a:lnSpc>
        <a:spcBef>
          <a:spcPts val="500"/>
        </a:spcBef>
        <a:spcAft>
          <a:spcPct val="0"/>
        </a:spcAft>
        <a:buFont typeface="Arial" panose="020B0604020202020204" pitchFamily="34" charset="0"/>
        <a:buChar char="•"/>
        <a:defRPr sz="2400" kern="1200" baseline="0">
          <a:solidFill>
            <a:schemeClr val="bg1">
              <a:lumMod val="50000"/>
            </a:schemeClr>
          </a:solidFill>
          <a:latin typeface="+mn-lt"/>
          <a:ea typeface="+mn-ea"/>
          <a:cs typeface="+mn-cs"/>
        </a:defRPr>
      </a:lvl3pPr>
      <a:lvl4pPr marL="1600160" indent="-228594" algn="l" rtl="0" eaLnBrk="1" fontAlgn="base" hangingPunct="1">
        <a:lnSpc>
          <a:spcPct val="90000"/>
        </a:lnSpc>
        <a:spcBef>
          <a:spcPts val="500"/>
        </a:spcBef>
        <a:spcAft>
          <a:spcPct val="0"/>
        </a:spcAft>
        <a:buFont typeface="Arial" panose="020B0604020202020204" pitchFamily="34" charset="0"/>
        <a:buChar char="•"/>
        <a:defRPr sz="2000" kern="1200" baseline="0">
          <a:solidFill>
            <a:schemeClr val="bg1">
              <a:lumMod val="50000"/>
            </a:schemeClr>
          </a:solidFill>
          <a:latin typeface="+mn-lt"/>
          <a:ea typeface="+mn-ea"/>
          <a:cs typeface="+mn-cs"/>
        </a:defRPr>
      </a:lvl4pPr>
      <a:lvl5pPr marL="2057349" indent="-228594" algn="l" rtl="0" eaLnBrk="1" fontAlgn="base" hangingPunct="1">
        <a:lnSpc>
          <a:spcPct val="90000"/>
        </a:lnSpc>
        <a:spcBef>
          <a:spcPts val="500"/>
        </a:spcBef>
        <a:spcAft>
          <a:spcPct val="0"/>
        </a:spcAft>
        <a:buFont typeface="Arial" panose="020B0604020202020204" pitchFamily="34" charset="0"/>
        <a:buChar char="•"/>
        <a:defRPr sz="2000" kern="1200" baseline="0">
          <a:solidFill>
            <a:schemeClr val="bg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hdphoto" Target="../media/hdphoto2.wdp"/><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arxiv.org/abs/2503.01573" TargetMode="Externa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7.gif"/><Relationship Id="rId3" Type="http://schemas.openxmlformats.org/officeDocument/2006/relationships/slideLayout" Target="../slideLayouts/slideLayout5.xml"/><Relationship Id="rId7" Type="http://schemas.openxmlformats.org/officeDocument/2006/relationships/image" Target="../media/image26.gif"/><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4F92E-2A3B-780D-B207-F5B9F2F0A9D2}"/>
              </a:ext>
            </a:extLst>
          </p:cNvPr>
          <p:cNvSpPr>
            <a:spLocks noGrp="1"/>
          </p:cNvSpPr>
          <p:nvPr>
            <p:ph type="ctrTitle"/>
          </p:nvPr>
        </p:nvSpPr>
        <p:spPr/>
        <p:txBody>
          <a:bodyPr/>
          <a:lstStyle/>
          <a:p>
            <a:r>
              <a:rPr lang="en-US" sz="3600" dirty="0"/>
              <a:t>Hiccups in Pringle Stack and Licorice Rope Meshing Methods</a:t>
            </a:r>
          </a:p>
        </p:txBody>
      </p:sp>
      <p:sp>
        <p:nvSpPr>
          <p:cNvPr id="3" name="Subtitle 2">
            <a:extLst>
              <a:ext uri="{FF2B5EF4-FFF2-40B4-BE49-F238E27FC236}">
                <a16:creationId xmlns:a16="http://schemas.microsoft.com/office/drawing/2014/main" id="{3AE78D03-2CBB-A6AE-52D4-EA74257AA5DC}"/>
              </a:ext>
            </a:extLst>
          </p:cNvPr>
          <p:cNvSpPr>
            <a:spLocks noGrp="1"/>
          </p:cNvSpPr>
          <p:nvPr>
            <p:ph type="subTitle" idx="1"/>
          </p:nvPr>
        </p:nvSpPr>
        <p:spPr/>
        <p:txBody>
          <a:bodyPr/>
          <a:lstStyle/>
          <a:p>
            <a:r>
              <a:rPr lang="en-US" dirty="0"/>
              <a:t>Caleb B. </a:t>
            </a:r>
            <a:r>
              <a:rPr lang="en-US" dirty="0" err="1"/>
              <a:t>Goates</a:t>
            </a:r>
            <a:r>
              <a:rPr lang="en-US" dirty="0"/>
              <a:t>, Kendrick M. Shepherd</a:t>
            </a:r>
          </a:p>
          <a:p>
            <a:r>
              <a:rPr lang="en-US" dirty="0"/>
              <a:t>Brigham Young University</a:t>
            </a:r>
          </a:p>
        </p:txBody>
      </p:sp>
      <p:sp>
        <p:nvSpPr>
          <p:cNvPr id="4" name="Subtitle 2">
            <a:extLst>
              <a:ext uri="{FF2B5EF4-FFF2-40B4-BE49-F238E27FC236}">
                <a16:creationId xmlns:a16="http://schemas.microsoft.com/office/drawing/2014/main" id="{CAF6CCFA-8C2B-0E99-1CAC-599C061ADEF7}"/>
              </a:ext>
            </a:extLst>
          </p:cNvPr>
          <p:cNvSpPr txBox="1">
            <a:spLocks/>
          </p:cNvSpPr>
          <p:nvPr/>
        </p:nvSpPr>
        <p:spPr bwMode="auto">
          <a:xfrm>
            <a:off x="1524000" y="6271847"/>
            <a:ext cx="9144000" cy="586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91440" rIns="91440" bIns="91440" numCol="1" anchor="t" anchorCtr="0" compatLnSpc="1">
            <a:prstTxWarp prst="textNoShape">
              <a:avLst/>
            </a:prstTxWarp>
          </a:bodyPr>
          <a:lstStyle>
            <a:lvl1pPr marL="0" indent="0" algn="ctr" rtl="0" eaLnBrk="1" fontAlgn="base" hangingPunct="1">
              <a:lnSpc>
                <a:spcPct val="90000"/>
              </a:lnSpc>
              <a:spcBef>
                <a:spcPts val="1000"/>
              </a:spcBef>
              <a:spcAft>
                <a:spcPct val="0"/>
              </a:spcAft>
              <a:buFont typeface="Arial" panose="020B0604020202020204" pitchFamily="34" charset="0"/>
              <a:buNone/>
              <a:defRPr sz="3000" kern="1200" baseline="0">
                <a:solidFill>
                  <a:schemeClr val="bg1">
                    <a:lumMod val="50000"/>
                  </a:schemeClr>
                </a:solidFill>
                <a:latin typeface="+mn-lt"/>
                <a:ea typeface="+mn-ea"/>
                <a:cs typeface="+mn-cs"/>
              </a:defRPr>
            </a:lvl1pPr>
            <a:lvl2pPr marL="457189" indent="0" algn="ctr" rtl="0" eaLnBrk="1" fontAlgn="base" hangingPunct="1">
              <a:lnSpc>
                <a:spcPct val="90000"/>
              </a:lnSpc>
              <a:spcBef>
                <a:spcPts val="500"/>
              </a:spcBef>
              <a:spcAft>
                <a:spcPct val="0"/>
              </a:spcAft>
              <a:buFont typeface="Arial" panose="020B0604020202020204" pitchFamily="34" charset="0"/>
              <a:buNone/>
              <a:defRPr sz="2000" kern="1200" baseline="0">
                <a:solidFill>
                  <a:schemeClr val="bg1">
                    <a:lumMod val="50000"/>
                  </a:schemeClr>
                </a:solidFill>
                <a:latin typeface="+mn-lt"/>
                <a:ea typeface="+mn-ea"/>
                <a:cs typeface="+mn-cs"/>
              </a:defRPr>
            </a:lvl2pPr>
            <a:lvl3pPr marL="914377" indent="0" algn="ctr" rtl="0" eaLnBrk="1" fontAlgn="base" hangingPunct="1">
              <a:lnSpc>
                <a:spcPct val="90000"/>
              </a:lnSpc>
              <a:spcBef>
                <a:spcPts val="500"/>
              </a:spcBef>
              <a:spcAft>
                <a:spcPct val="0"/>
              </a:spcAft>
              <a:buFont typeface="Arial" panose="020B0604020202020204" pitchFamily="34" charset="0"/>
              <a:buNone/>
              <a:defRPr sz="1800" kern="1200" baseline="0">
                <a:solidFill>
                  <a:schemeClr val="bg1">
                    <a:lumMod val="50000"/>
                  </a:schemeClr>
                </a:solidFill>
                <a:latin typeface="+mn-lt"/>
                <a:ea typeface="+mn-ea"/>
                <a:cs typeface="+mn-cs"/>
              </a:defRPr>
            </a:lvl3pPr>
            <a:lvl4pPr marL="1371566" indent="0" algn="ctr" rtl="0" eaLnBrk="1" fontAlgn="base" hangingPunct="1">
              <a:lnSpc>
                <a:spcPct val="90000"/>
              </a:lnSpc>
              <a:spcBef>
                <a:spcPts val="500"/>
              </a:spcBef>
              <a:spcAft>
                <a:spcPct val="0"/>
              </a:spcAft>
              <a:buFont typeface="Arial" panose="020B0604020202020204" pitchFamily="34" charset="0"/>
              <a:buNone/>
              <a:defRPr sz="1600" kern="1200" baseline="0">
                <a:solidFill>
                  <a:schemeClr val="bg1">
                    <a:lumMod val="50000"/>
                  </a:schemeClr>
                </a:solidFill>
                <a:latin typeface="+mn-lt"/>
                <a:ea typeface="+mn-ea"/>
                <a:cs typeface="+mn-cs"/>
              </a:defRPr>
            </a:lvl4pPr>
            <a:lvl5pPr marL="1828754" indent="0" algn="ctr" rtl="0" eaLnBrk="1" fontAlgn="base" hangingPunct="1">
              <a:lnSpc>
                <a:spcPct val="90000"/>
              </a:lnSpc>
              <a:spcBef>
                <a:spcPts val="500"/>
              </a:spcBef>
              <a:spcAft>
                <a:spcPct val="0"/>
              </a:spcAft>
              <a:buFont typeface="Arial" panose="020B0604020202020204" pitchFamily="34" charset="0"/>
              <a:buNone/>
              <a:defRPr sz="1600" kern="1200" baseline="0">
                <a:solidFill>
                  <a:schemeClr val="bg1">
                    <a:lumMod val="50000"/>
                  </a:schemeClr>
                </a:solidFill>
                <a:latin typeface="+mn-lt"/>
                <a:ea typeface="+mn-ea"/>
                <a:cs typeface="+mn-cs"/>
              </a:defRPr>
            </a:lvl5pPr>
            <a:lvl6pPr marL="2285943"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t>Supported by NSF grant 2245491</a:t>
            </a:r>
          </a:p>
        </p:txBody>
      </p:sp>
    </p:spTree>
    <p:extLst>
      <p:ext uri="{BB962C8B-B14F-4D97-AF65-F5344CB8AC3E}">
        <p14:creationId xmlns:p14="http://schemas.microsoft.com/office/powerpoint/2010/main" val="190398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92361-DEAD-4D46-D9B3-7A31401ECABC}"/>
              </a:ext>
            </a:extLst>
          </p:cNvPr>
          <p:cNvSpPr>
            <a:spLocks noGrp="1"/>
          </p:cNvSpPr>
          <p:nvPr>
            <p:ph type="title"/>
          </p:nvPr>
        </p:nvSpPr>
        <p:spPr/>
        <p:txBody>
          <a:bodyPr/>
          <a:lstStyle/>
          <a:p>
            <a:r>
              <a:rPr lang="en-US" dirty="0"/>
              <a:t>Level-set-based method</a:t>
            </a:r>
          </a:p>
        </p:txBody>
      </p:sp>
      <p:pic>
        <p:nvPicPr>
          <p:cNvPr id="7" name="Picture 6">
            <a:extLst>
              <a:ext uri="{FF2B5EF4-FFF2-40B4-BE49-F238E27FC236}">
                <a16:creationId xmlns:a16="http://schemas.microsoft.com/office/drawing/2014/main" id="{DEDFA731-A575-BF59-B4C7-C1E8D298321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319" b="91899" l="4417" r="95230">
                        <a14:foregroundMark x1="45318" y1="16285" x2="16873" y2="13748"/>
                        <a14:foregroundMark x1="16873" y1="13748" x2="13251" y2="36170"/>
                        <a14:foregroundMark x1="13251" y1="36170" x2="22085" y2="15221"/>
                        <a14:foregroundMark x1="22085" y1="15221" x2="33392" y2="15221"/>
                        <a14:foregroundMark x1="52120" y1="12602" x2="26413" y2="7938"/>
                        <a14:foregroundMark x1="26413" y1="7938" x2="50177" y2="13502"/>
                        <a14:foregroundMark x1="50177" y1="13502" x2="64046" y2="32488"/>
                        <a14:foregroundMark x1="64046" y1="32488" x2="64046" y2="36252"/>
                        <a14:foregroundMark x1="90106" y1="76105" x2="85512" y2="90835"/>
                        <a14:foregroundMark x1="92933" y1="81915" x2="87809" y2="91899"/>
                        <a14:foregroundMark x1="93463" y1="83470" x2="95230" y2="85025"/>
                        <a14:foregroundMark x1="16961" y1="38380" x2="13604" y2="37316"/>
                        <a14:foregroundMark x1="11307" y1="13666" x2="4505" y2="27332"/>
                        <a14:foregroundMark x1="52120" y1="8920" x2="26767" y2="7774"/>
                        <a14:foregroundMark x1="26767" y1="7774" x2="9099" y2="13175"/>
                        <a14:foregroundMark x1="37986" y1="23650" x2="28357" y2="21522"/>
                        <a14:foregroundMark x1="33392" y1="16858" x2="29505" y2="16858"/>
                        <a14:foregroundMark x1="41343" y1="7365" x2="45936" y2="6874"/>
                        <a14:foregroundMark x1="34541" y1="18412" x2="29505" y2="15794"/>
                        <a14:foregroundMark x1="39134" y1="7365" x2="39664" y2="6301"/>
                        <a14:foregroundMark x1="40813" y1="5319" x2="38251" y2="6465"/>
                      </a14:backgroundRemoval>
                    </a14:imgEffect>
                  </a14:imgLayer>
                </a14:imgProps>
              </a:ext>
            </a:extLst>
          </a:blip>
          <a:stretch>
            <a:fillRect/>
          </a:stretch>
        </p:blipFill>
        <p:spPr>
          <a:xfrm flipH="1">
            <a:off x="6700430" y="1468299"/>
            <a:ext cx="2785983" cy="3007483"/>
          </a:xfrm>
          <a:prstGeom prst="rect">
            <a:avLst/>
          </a:prstGeom>
        </p:spPr>
      </p:pic>
      <p:pic>
        <p:nvPicPr>
          <p:cNvPr id="3" name="Picture 2">
            <a:extLst>
              <a:ext uri="{FF2B5EF4-FFF2-40B4-BE49-F238E27FC236}">
                <a16:creationId xmlns:a16="http://schemas.microsoft.com/office/drawing/2014/main" id="{E19AA002-553A-8664-F7B6-85D46B69C180}"/>
              </a:ext>
            </a:extLst>
          </p:cNvPr>
          <p:cNvPicPr>
            <a:picLocks noChangeAspect="1"/>
          </p:cNvPicPr>
          <p:nvPr/>
        </p:nvPicPr>
        <p:blipFill>
          <a:blip r:embed="rId4"/>
          <a:stretch>
            <a:fillRect/>
          </a:stretch>
        </p:blipFill>
        <p:spPr>
          <a:xfrm>
            <a:off x="2288071" y="3583888"/>
            <a:ext cx="3874854" cy="2845373"/>
          </a:xfrm>
          <a:prstGeom prst="rect">
            <a:avLst/>
          </a:prstGeom>
        </p:spPr>
      </p:pic>
      <p:pic>
        <p:nvPicPr>
          <p:cNvPr id="11" name="Picture 10">
            <a:extLst>
              <a:ext uri="{FF2B5EF4-FFF2-40B4-BE49-F238E27FC236}">
                <a16:creationId xmlns:a16="http://schemas.microsoft.com/office/drawing/2014/main" id="{8EDFED81-0CED-BBFC-C1FA-3964C8858874}"/>
              </a:ext>
            </a:extLst>
          </p:cNvPr>
          <p:cNvPicPr>
            <a:picLocks noChangeAspect="1"/>
          </p:cNvPicPr>
          <p:nvPr/>
        </p:nvPicPr>
        <p:blipFill>
          <a:blip r:embed="rId5"/>
          <a:stretch>
            <a:fillRect/>
          </a:stretch>
        </p:blipFill>
        <p:spPr>
          <a:xfrm>
            <a:off x="2288071" y="1682868"/>
            <a:ext cx="4384449" cy="1746132"/>
          </a:xfrm>
          <a:prstGeom prst="rect">
            <a:avLst/>
          </a:prstGeom>
        </p:spPr>
      </p:pic>
      <p:pic>
        <p:nvPicPr>
          <p:cNvPr id="12" name="Picture 11">
            <a:extLst>
              <a:ext uri="{FF2B5EF4-FFF2-40B4-BE49-F238E27FC236}">
                <a16:creationId xmlns:a16="http://schemas.microsoft.com/office/drawing/2014/main" id="{E79FE0B5-F140-9B2E-2542-C8BA9279D35A}"/>
              </a:ext>
            </a:extLst>
          </p:cNvPr>
          <p:cNvPicPr>
            <a:picLocks noChangeAspect="1"/>
          </p:cNvPicPr>
          <p:nvPr/>
        </p:nvPicPr>
        <p:blipFill>
          <a:blip r:embed="rId6"/>
          <a:stretch>
            <a:fillRect/>
          </a:stretch>
        </p:blipFill>
        <p:spPr>
          <a:xfrm flipH="1">
            <a:off x="336792" y="1600200"/>
            <a:ext cx="1766193" cy="4794423"/>
          </a:xfrm>
          <a:prstGeom prst="rect">
            <a:avLst/>
          </a:prstGeom>
        </p:spPr>
      </p:pic>
      <p:pic>
        <p:nvPicPr>
          <p:cNvPr id="13" name="Picture 12">
            <a:extLst>
              <a:ext uri="{FF2B5EF4-FFF2-40B4-BE49-F238E27FC236}">
                <a16:creationId xmlns:a16="http://schemas.microsoft.com/office/drawing/2014/main" id="{906059BD-7EFE-7557-BDA6-1FD2D1E5D60C}"/>
              </a:ext>
            </a:extLst>
          </p:cNvPr>
          <p:cNvPicPr>
            <a:picLocks noChangeAspect="1"/>
          </p:cNvPicPr>
          <p:nvPr/>
        </p:nvPicPr>
        <p:blipFill>
          <a:blip r:embed="rId7"/>
          <a:stretch>
            <a:fillRect/>
          </a:stretch>
        </p:blipFill>
        <p:spPr>
          <a:xfrm>
            <a:off x="9516585" y="1600200"/>
            <a:ext cx="2393053" cy="3507406"/>
          </a:xfrm>
          <a:prstGeom prst="rect">
            <a:avLst/>
          </a:prstGeom>
        </p:spPr>
      </p:pic>
      <p:pic>
        <p:nvPicPr>
          <p:cNvPr id="4" name="Picture 3" descr="A wireframe of a snake&#10;&#10;Description automatically generated">
            <a:extLst>
              <a:ext uri="{FF2B5EF4-FFF2-40B4-BE49-F238E27FC236}">
                <a16:creationId xmlns:a16="http://schemas.microsoft.com/office/drawing/2014/main" id="{663E5151-CB4A-DDFF-C8BD-AD7225D49139}"/>
              </a:ext>
            </a:extLst>
          </p:cNvPr>
          <p:cNvPicPr>
            <a:picLocks noChangeAspect="1"/>
          </p:cNvPicPr>
          <p:nvPr/>
        </p:nvPicPr>
        <p:blipFill>
          <a:blip r:embed="rId8"/>
          <a:stretch>
            <a:fillRect/>
          </a:stretch>
        </p:blipFill>
        <p:spPr>
          <a:xfrm>
            <a:off x="5868064" y="4747105"/>
            <a:ext cx="3504047" cy="1285191"/>
          </a:xfrm>
          <a:prstGeom prst="rect">
            <a:avLst/>
          </a:prstGeom>
        </p:spPr>
      </p:pic>
    </p:spTree>
    <p:extLst>
      <p:ext uri="{BB962C8B-B14F-4D97-AF65-F5344CB8AC3E}">
        <p14:creationId xmlns:p14="http://schemas.microsoft.com/office/powerpoint/2010/main" val="319129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72799-5BC6-074D-A64C-B9038FB810E9}"/>
              </a:ext>
            </a:extLst>
          </p:cNvPr>
          <p:cNvSpPr>
            <a:spLocks noGrp="1"/>
          </p:cNvSpPr>
          <p:nvPr>
            <p:ph type="title"/>
          </p:nvPr>
        </p:nvSpPr>
        <p:spPr/>
        <p:txBody>
          <a:bodyPr/>
          <a:lstStyle/>
          <a:p>
            <a:r>
              <a:rPr lang="en-US" dirty="0"/>
              <a:t>Conclusions</a:t>
            </a:r>
          </a:p>
        </p:txBody>
      </p:sp>
      <p:sp>
        <p:nvSpPr>
          <p:cNvPr id="5" name="Content Placeholder 4">
            <a:extLst>
              <a:ext uri="{FF2B5EF4-FFF2-40B4-BE49-F238E27FC236}">
                <a16:creationId xmlns:a16="http://schemas.microsoft.com/office/drawing/2014/main" id="{7307A5EB-483C-B3BF-06D9-6CBDFDBE8255}"/>
              </a:ext>
            </a:extLst>
          </p:cNvPr>
          <p:cNvSpPr>
            <a:spLocks noGrp="1"/>
          </p:cNvSpPr>
          <p:nvPr>
            <p:ph idx="1"/>
          </p:nvPr>
        </p:nvSpPr>
        <p:spPr>
          <a:xfrm>
            <a:off x="685800" y="1600200"/>
            <a:ext cx="9158288" cy="4343400"/>
          </a:xfrm>
        </p:spPr>
        <p:txBody>
          <a:bodyPr/>
          <a:lstStyle/>
          <a:p>
            <a:r>
              <a:rPr lang="en-US" dirty="0"/>
              <a:t>Sweep meshing method isn’t guaranteed to work</a:t>
            </a:r>
          </a:p>
          <a:p>
            <a:endParaRPr lang="en-US" dirty="0"/>
          </a:p>
        </p:txBody>
      </p:sp>
      <p:pic>
        <p:nvPicPr>
          <p:cNvPr id="9" name="Picture 8">
            <a:extLst>
              <a:ext uri="{FF2B5EF4-FFF2-40B4-BE49-F238E27FC236}">
                <a16:creationId xmlns:a16="http://schemas.microsoft.com/office/drawing/2014/main" id="{72D0E2EA-AF87-C9C0-DC12-8F40ABF5418B}"/>
              </a:ext>
            </a:extLst>
          </p:cNvPr>
          <p:cNvPicPr>
            <a:picLocks noChangeAspect="1"/>
          </p:cNvPicPr>
          <p:nvPr/>
        </p:nvPicPr>
        <p:blipFill>
          <a:blip r:embed="rId3"/>
          <a:stretch>
            <a:fillRect/>
          </a:stretch>
        </p:blipFill>
        <p:spPr>
          <a:xfrm>
            <a:off x="685800" y="2514600"/>
            <a:ext cx="3256591" cy="4194430"/>
          </a:xfrm>
          <a:prstGeom prst="rect">
            <a:avLst/>
          </a:prstGeom>
        </p:spPr>
      </p:pic>
      <p:pic>
        <p:nvPicPr>
          <p:cNvPr id="10" name="Picture 9">
            <a:extLst>
              <a:ext uri="{FF2B5EF4-FFF2-40B4-BE49-F238E27FC236}">
                <a16:creationId xmlns:a16="http://schemas.microsoft.com/office/drawing/2014/main" id="{527B803E-B8E0-9E9E-B39C-98440BD072D6}"/>
              </a:ext>
            </a:extLst>
          </p:cNvPr>
          <p:cNvPicPr>
            <a:picLocks noChangeAspect="1"/>
          </p:cNvPicPr>
          <p:nvPr/>
        </p:nvPicPr>
        <p:blipFill>
          <a:blip r:embed="rId4"/>
          <a:stretch>
            <a:fillRect/>
          </a:stretch>
        </p:blipFill>
        <p:spPr>
          <a:xfrm>
            <a:off x="9727797" y="2048703"/>
            <a:ext cx="2226325" cy="2335306"/>
          </a:xfrm>
          <a:prstGeom prst="rect">
            <a:avLst/>
          </a:prstGeom>
        </p:spPr>
      </p:pic>
      <p:sp>
        <p:nvSpPr>
          <p:cNvPr id="12" name="Content Placeholder 4">
            <a:extLst>
              <a:ext uri="{FF2B5EF4-FFF2-40B4-BE49-F238E27FC236}">
                <a16:creationId xmlns:a16="http://schemas.microsoft.com/office/drawing/2014/main" id="{98851DE1-631E-F91C-A59F-E4050175A536}"/>
              </a:ext>
            </a:extLst>
          </p:cNvPr>
          <p:cNvSpPr txBox="1">
            <a:spLocks/>
          </p:cNvSpPr>
          <p:nvPr/>
        </p:nvSpPr>
        <p:spPr bwMode="auto">
          <a:xfrm>
            <a:off x="4056368" y="2438203"/>
            <a:ext cx="5614275" cy="1489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91440" rIns="91440" bIns="91440" numCol="1" anchor="t" anchorCtr="0" compatLnSpc="1">
            <a:prstTxWarp prst="textNoShape">
              <a:avLst/>
            </a:prstTxWarp>
          </a:bodyPr>
          <a:lstStyle>
            <a:lvl1pPr marL="228594" indent="-228594" algn="l" rtl="0" eaLnBrk="1" fontAlgn="base" hangingPunct="1">
              <a:lnSpc>
                <a:spcPct val="90000"/>
              </a:lnSpc>
              <a:spcBef>
                <a:spcPts val="1000"/>
              </a:spcBef>
              <a:spcAft>
                <a:spcPct val="0"/>
              </a:spcAft>
              <a:buFont typeface="Arial" panose="020B0604020202020204" pitchFamily="34" charset="0"/>
              <a:buChar char="•"/>
              <a:defRPr sz="3200" kern="1200" baseline="0">
                <a:solidFill>
                  <a:schemeClr val="bg1">
                    <a:lumMod val="50000"/>
                  </a:schemeClr>
                </a:solidFill>
                <a:latin typeface="+mn-lt"/>
                <a:ea typeface="+mn-ea"/>
                <a:cs typeface="+mn-cs"/>
              </a:defRPr>
            </a:lvl1pPr>
            <a:lvl2pPr marL="685783" indent="-228594" algn="l" rtl="0" eaLnBrk="1" fontAlgn="base" hangingPunct="1">
              <a:lnSpc>
                <a:spcPct val="90000"/>
              </a:lnSpc>
              <a:spcBef>
                <a:spcPts val="500"/>
              </a:spcBef>
              <a:spcAft>
                <a:spcPct val="0"/>
              </a:spcAft>
              <a:buFont typeface="Arial" panose="020B0604020202020204" pitchFamily="34" charset="0"/>
              <a:buChar char="•"/>
              <a:defRPr sz="2800" kern="1200" baseline="0">
                <a:solidFill>
                  <a:schemeClr val="bg1">
                    <a:lumMod val="50000"/>
                  </a:schemeClr>
                </a:solidFill>
                <a:latin typeface="+mn-lt"/>
                <a:ea typeface="+mn-ea"/>
                <a:cs typeface="+mn-cs"/>
              </a:defRPr>
            </a:lvl2pPr>
            <a:lvl3pPr marL="1142971" indent="-228594" algn="l" rtl="0" eaLnBrk="1" fontAlgn="base" hangingPunct="1">
              <a:lnSpc>
                <a:spcPct val="90000"/>
              </a:lnSpc>
              <a:spcBef>
                <a:spcPts val="500"/>
              </a:spcBef>
              <a:spcAft>
                <a:spcPct val="0"/>
              </a:spcAft>
              <a:buFont typeface="Arial" panose="020B0604020202020204" pitchFamily="34" charset="0"/>
              <a:buChar char="•"/>
              <a:defRPr sz="2400" kern="1200" baseline="0">
                <a:solidFill>
                  <a:schemeClr val="bg1">
                    <a:lumMod val="50000"/>
                  </a:schemeClr>
                </a:solidFill>
                <a:latin typeface="+mn-lt"/>
                <a:ea typeface="+mn-ea"/>
                <a:cs typeface="+mn-cs"/>
              </a:defRPr>
            </a:lvl3pPr>
            <a:lvl4pPr marL="1600160" indent="-228594" algn="l" rtl="0" eaLnBrk="1" fontAlgn="base" hangingPunct="1">
              <a:lnSpc>
                <a:spcPct val="90000"/>
              </a:lnSpc>
              <a:spcBef>
                <a:spcPts val="500"/>
              </a:spcBef>
              <a:spcAft>
                <a:spcPct val="0"/>
              </a:spcAft>
              <a:buFont typeface="Arial" panose="020B0604020202020204" pitchFamily="34" charset="0"/>
              <a:buChar char="•"/>
              <a:defRPr sz="2000" kern="1200" baseline="0">
                <a:solidFill>
                  <a:schemeClr val="bg1">
                    <a:lumMod val="50000"/>
                  </a:schemeClr>
                </a:solidFill>
                <a:latin typeface="+mn-lt"/>
                <a:ea typeface="+mn-ea"/>
                <a:cs typeface="+mn-cs"/>
              </a:defRPr>
            </a:lvl4pPr>
            <a:lvl5pPr marL="2057349" indent="-228594" algn="l" rtl="0" eaLnBrk="1" fontAlgn="base" hangingPunct="1">
              <a:lnSpc>
                <a:spcPct val="90000"/>
              </a:lnSpc>
              <a:spcBef>
                <a:spcPts val="500"/>
              </a:spcBef>
              <a:spcAft>
                <a:spcPct val="0"/>
              </a:spcAft>
              <a:buFont typeface="Arial" panose="020B0604020202020204" pitchFamily="34" charset="0"/>
              <a:buChar char="•"/>
              <a:defRPr sz="2000" kern="1200" baseline="0">
                <a:solidFill>
                  <a:schemeClr val="bg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constructed a counterexample to proofs that said it was</a:t>
            </a:r>
          </a:p>
          <a:p>
            <a:endParaRPr lang="en-US" dirty="0"/>
          </a:p>
        </p:txBody>
      </p:sp>
      <p:sp>
        <p:nvSpPr>
          <p:cNvPr id="13" name="Content Placeholder 4">
            <a:extLst>
              <a:ext uri="{FF2B5EF4-FFF2-40B4-BE49-F238E27FC236}">
                <a16:creationId xmlns:a16="http://schemas.microsoft.com/office/drawing/2014/main" id="{D2F1BBAA-DBFF-FE3D-55A2-29C5B39D2E9A}"/>
              </a:ext>
            </a:extLst>
          </p:cNvPr>
          <p:cNvSpPr txBox="1">
            <a:spLocks/>
          </p:cNvSpPr>
          <p:nvPr/>
        </p:nvSpPr>
        <p:spPr bwMode="auto">
          <a:xfrm>
            <a:off x="4056368" y="4090808"/>
            <a:ext cx="5787720" cy="1489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91440" rIns="91440" bIns="91440" numCol="1" anchor="t" anchorCtr="0" compatLnSpc="1">
            <a:prstTxWarp prst="textNoShape">
              <a:avLst/>
            </a:prstTxWarp>
          </a:bodyPr>
          <a:lstStyle>
            <a:lvl1pPr marL="228594" indent="-228594" algn="l" rtl="0" eaLnBrk="1" fontAlgn="base" hangingPunct="1">
              <a:lnSpc>
                <a:spcPct val="90000"/>
              </a:lnSpc>
              <a:spcBef>
                <a:spcPts val="1000"/>
              </a:spcBef>
              <a:spcAft>
                <a:spcPct val="0"/>
              </a:spcAft>
              <a:buFont typeface="Arial" panose="020B0604020202020204" pitchFamily="34" charset="0"/>
              <a:buChar char="•"/>
              <a:defRPr sz="3200" kern="1200" baseline="0">
                <a:solidFill>
                  <a:schemeClr val="bg1">
                    <a:lumMod val="50000"/>
                  </a:schemeClr>
                </a:solidFill>
                <a:latin typeface="+mn-lt"/>
                <a:ea typeface="+mn-ea"/>
                <a:cs typeface="+mn-cs"/>
              </a:defRPr>
            </a:lvl1pPr>
            <a:lvl2pPr marL="685783" indent="-228594" algn="l" rtl="0" eaLnBrk="1" fontAlgn="base" hangingPunct="1">
              <a:lnSpc>
                <a:spcPct val="90000"/>
              </a:lnSpc>
              <a:spcBef>
                <a:spcPts val="500"/>
              </a:spcBef>
              <a:spcAft>
                <a:spcPct val="0"/>
              </a:spcAft>
              <a:buFont typeface="Arial" panose="020B0604020202020204" pitchFamily="34" charset="0"/>
              <a:buChar char="•"/>
              <a:defRPr sz="2800" kern="1200" baseline="0">
                <a:solidFill>
                  <a:schemeClr val="bg1">
                    <a:lumMod val="50000"/>
                  </a:schemeClr>
                </a:solidFill>
                <a:latin typeface="+mn-lt"/>
                <a:ea typeface="+mn-ea"/>
                <a:cs typeface="+mn-cs"/>
              </a:defRPr>
            </a:lvl2pPr>
            <a:lvl3pPr marL="1142971" indent="-228594" algn="l" rtl="0" eaLnBrk="1" fontAlgn="base" hangingPunct="1">
              <a:lnSpc>
                <a:spcPct val="90000"/>
              </a:lnSpc>
              <a:spcBef>
                <a:spcPts val="500"/>
              </a:spcBef>
              <a:spcAft>
                <a:spcPct val="0"/>
              </a:spcAft>
              <a:buFont typeface="Arial" panose="020B0604020202020204" pitchFamily="34" charset="0"/>
              <a:buChar char="•"/>
              <a:defRPr sz="2400" kern="1200" baseline="0">
                <a:solidFill>
                  <a:schemeClr val="bg1">
                    <a:lumMod val="50000"/>
                  </a:schemeClr>
                </a:solidFill>
                <a:latin typeface="+mn-lt"/>
                <a:ea typeface="+mn-ea"/>
                <a:cs typeface="+mn-cs"/>
              </a:defRPr>
            </a:lvl3pPr>
            <a:lvl4pPr marL="1600160" indent="-228594" algn="l" rtl="0" eaLnBrk="1" fontAlgn="base" hangingPunct="1">
              <a:lnSpc>
                <a:spcPct val="90000"/>
              </a:lnSpc>
              <a:spcBef>
                <a:spcPts val="500"/>
              </a:spcBef>
              <a:spcAft>
                <a:spcPct val="0"/>
              </a:spcAft>
              <a:buFont typeface="Arial" panose="020B0604020202020204" pitchFamily="34" charset="0"/>
              <a:buChar char="•"/>
              <a:defRPr sz="2000" kern="1200" baseline="0">
                <a:solidFill>
                  <a:schemeClr val="bg1">
                    <a:lumMod val="50000"/>
                  </a:schemeClr>
                </a:solidFill>
                <a:latin typeface="+mn-lt"/>
                <a:ea typeface="+mn-ea"/>
                <a:cs typeface="+mn-cs"/>
              </a:defRPr>
            </a:lvl4pPr>
            <a:lvl5pPr marL="2057349" indent="-228594" algn="l" rtl="0" eaLnBrk="1" fontAlgn="base" hangingPunct="1">
              <a:lnSpc>
                <a:spcPct val="90000"/>
              </a:lnSpc>
              <a:spcBef>
                <a:spcPts val="500"/>
              </a:spcBef>
              <a:spcAft>
                <a:spcPct val="0"/>
              </a:spcAft>
              <a:buFont typeface="Arial" panose="020B0604020202020204" pitchFamily="34" charset="0"/>
              <a:buChar char="•"/>
              <a:defRPr sz="2000" kern="1200" baseline="0">
                <a:solidFill>
                  <a:schemeClr val="bg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There is a simple parallelizable test to tell if it will work in each case</a:t>
            </a:r>
          </a:p>
          <a:p>
            <a:endParaRPr lang="en-US" dirty="0"/>
          </a:p>
        </p:txBody>
      </p:sp>
      <p:sp>
        <p:nvSpPr>
          <p:cNvPr id="15" name="TextBox 14">
            <a:extLst>
              <a:ext uri="{FF2B5EF4-FFF2-40B4-BE49-F238E27FC236}">
                <a16:creationId xmlns:a16="http://schemas.microsoft.com/office/drawing/2014/main" id="{C3100593-7FB6-8E18-AAD3-0D8C61DC3BC8}"/>
              </a:ext>
            </a:extLst>
          </p:cNvPr>
          <p:cNvSpPr txBox="1"/>
          <p:nvPr/>
        </p:nvSpPr>
        <p:spPr>
          <a:xfrm>
            <a:off x="4622917" y="6137214"/>
            <a:ext cx="6052274" cy="461665"/>
          </a:xfrm>
          <a:prstGeom prst="rect">
            <a:avLst/>
          </a:prstGeom>
          <a:noFill/>
        </p:spPr>
        <p:txBody>
          <a:bodyPr wrap="square" rtlCol="0">
            <a:spAutoFit/>
          </a:bodyPr>
          <a:lstStyle/>
          <a:p>
            <a:r>
              <a:rPr lang="en-US" sz="2400" dirty="0">
                <a:hlinkClick r:id="rId5"/>
              </a:rPr>
              <a:t>https://arxiv.org/abs/2503.01573</a:t>
            </a:r>
            <a:r>
              <a:rPr lang="en-US" sz="2400" dirty="0"/>
              <a:t> </a:t>
            </a:r>
          </a:p>
        </p:txBody>
      </p:sp>
    </p:spTree>
    <p:extLst>
      <p:ext uri="{BB962C8B-B14F-4D97-AF65-F5344CB8AC3E}">
        <p14:creationId xmlns:p14="http://schemas.microsoft.com/office/powerpoint/2010/main" val="3475459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FB1B7A-603D-9218-C2F9-B226FA0A7499}"/>
              </a:ext>
            </a:extLst>
          </p:cNvPr>
          <p:cNvSpPr>
            <a:spLocks noGrp="1"/>
          </p:cNvSpPr>
          <p:nvPr>
            <p:ph type="title"/>
          </p:nvPr>
        </p:nvSpPr>
        <p:spPr/>
        <p:txBody>
          <a:bodyPr/>
          <a:lstStyle/>
          <a:p>
            <a:r>
              <a:rPr lang="en-US" dirty="0"/>
              <a:t>Meshing</a:t>
            </a:r>
          </a:p>
        </p:txBody>
      </p:sp>
      <p:sp>
        <p:nvSpPr>
          <p:cNvPr id="5" name="Content Placeholder 4">
            <a:extLst>
              <a:ext uri="{FF2B5EF4-FFF2-40B4-BE49-F238E27FC236}">
                <a16:creationId xmlns:a16="http://schemas.microsoft.com/office/drawing/2014/main" id="{F7F9E1BD-C2CD-CB32-8604-65F76EDD3AC8}"/>
              </a:ext>
            </a:extLst>
          </p:cNvPr>
          <p:cNvSpPr>
            <a:spLocks noGrp="1"/>
          </p:cNvSpPr>
          <p:nvPr>
            <p:ph idx="1"/>
          </p:nvPr>
        </p:nvSpPr>
        <p:spPr>
          <a:xfrm>
            <a:off x="685800" y="2076392"/>
            <a:ext cx="4828749" cy="3867208"/>
          </a:xfrm>
        </p:spPr>
        <p:txBody>
          <a:bodyPr/>
          <a:lstStyle/>
          <a:p>
            <a:r>
              <a:rPr lang="en-US" sz="2400" dirty="0"/>
              <a:t>Necessary for computational analysis</a:t>
            </a:r>
          </a:p>
          <a:p>
            <a:r>
              <a:rPr lang="en-US" sz="2400" dirty="0"/>
              <a:t>Hex/quad &gt; </a:t>
            </a:r>
            <a:r>
              <a:rPr lang="en-US" sz="2400" dirty="0" err="1"/>
              <a:t>tet</a:t>
            </a:r>
            <a:r>
              <a:rPr lang="en-US" sz="2400" dirty="0"/>
              <a:t>/triangle</a:t>
            </a:r>
          </a:p>
          <a:p>
            <a:r>
              <a:rPr lang="en-US" sz="2400" dirty="0"/>
              <a:t>Hex meshing is typically very time consuming</a:t>
            </a:r>
          </a:p>
          <a:p>
            <a:r>
              <a:rPr lang="en-US" sz="2400" dirty="0"/>
              <a:t>(Semi)automatic guaranteed valid meshes are the holy grail</a:t>
            </a:r>
          </a:p>
        </p:txBody>
      </p:sp>
      <p:grpSp>
        <p:nvGrpSpPr>
          <p:cNvPr id="7" name="Group 6">
            <a:extLst>
              <a:ext uri="{FF2B5EF4-FFF2-40B4-BE49-F238E27FC236}">
                <a16:creationId xmlns:a16="http://schemas.microsoft.com/office/drawing/2014/main" id="{2FA35682-DCD4-0FED-CD6E-C76CC5D3E697}"/>
              </a:ext>
            </a:extLst>
          </p:cNvPr>
          <p:cNvGrpSpPr/>
          <p:nvPr/>
        </p:nvGrpSpPr>
        <p:grpSpPr>
          <a:xfrm>
            <a:off x="8354332" y="956987"/>
            <a:ext cx="3582106" cy="4944025"/>
            <a:chOff x="8322815" y="685800"/>
            <a:chExt cx="3582106" cy="4944025"/>
          </a:xfrm>
        </p:grpSpPr>
        <p:pic>
          <p:nvPicPr>
            <p:cNvPr id="1026" name="Picture 2">
              <a:extLst>
                <a:ext uri="{FF2B5EF4-FFF2-40B4-BE49-F238E27FC236}">
                  <a16:creationId xmlns:a16="http://schemas.microsoft.com/office/drawing/2014/main" id="{F7B7D058-B05D-01E4-39C9-A1271DB647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49" t="5050" r="58088" b="1341"/>
            <a:stretch/>
          </p:blipFill>
          <p:spPr bwMode="auto">
            <a:xfrm>
              <a:off x="8322815" y="685800"/>
              <a:ext cx="3482709" cy="47131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CDC9ABA-1CDE-FA3C-27E6-27092F73612A}"/>
                </a:ext>
              </a:extLst>
            </p:cNvPr>
            <p:cNvSpPr txBox="1"/>
            <p:nvPr/>
          </p:nvSpPr>
          <p:spPr>
            <a:xfrm>
              <a:off x="8910084" y="5398993"/>
              <a:ext cx="2994837" cy="230832"/>
            </a:xfrm>
            <a:prstGeom prst="rect">
              <a:avLst/>
            </a:prstGeom>
            <a:noFill/>
          </p:spPr>
          <p:txBody>
            <a:bodyPr wrap="square" rtlCol="0">
              <a:spAutoFit/>
            </a:bodyPr>
            <a:lstStyle/>
            <a:p>
              <a:r>
                <a:rPr lang="en-US" sz="900" u="sng" dirty="0" err="1">
                  <a:solidFill>
                    <a:schemeClr val="accent1">
                      <a:lumMod val="40000"/>
                      <a:lumOff val="60000"/>
                    </a:schemeClr>
                  </a:solidFill>
                </a:rPr>
                <a:t>wikimedia.org</a:t>
              </a:r>
              <a:r>
                <a:rPr lang="en-US" sz="900" u="sng" dirty="0">
                  <a:solidFill>
                    <a:schemeClr val="accent1">
                      <a:lumMod val="40000"/>
                      <a:lumOff val="60000"/>
                    </a:schemeClr>
                  </a:solidFill>
                </a:rPr>
                <a:t>/wiki/</a:t>
              </a:r>
              <a:r>
                <a:rPr lang="en-US" sz="900" u="sng" dirty="0" err="1">
                  <a:solidFill>
                    <a:schemeClr val="accent1">
                      <a:lumMod val="40000"/>
                      <a:lumOff val="60000"/>
                    </a:schemeClr>
                  </a:solidFill>
                </a:rPr>
                <a:t>File:Human_knee_joint_FE_model.png</a:t>
              </a:r>
              <a:endParaRPr lang="en-US" sz="900" u="sng" dirty="0">
                <a:solidFill>
                  <a:schemeClr val="accent1">
                    <a:lumMod val="40000"/>
                    <a:lumOff val="60000"/>
                  </a:schemeClr>
                </a:solidFill>
              </a:endParaRPr>
            </a:p>
          </p:txBody>
        </p:sp>
      </p:grpSp>
      <p:grpSp>
        <p:nvGrpSpPr>
          <p:cNvPr id="12" name="Group 11">
            <a:extLst>
              <a:ext uri="{FF2B5EF4-FFF2-40B4-BE49-F238E27FC236}">
                <a16:creationId xmlns:a16="http://schemas.microsoft.com/office/drawing/2014/main" id="{D1D8D094-F08F-1D76-468E-0DD6CF94C114}"/>
              </a:ext>
            </a:extLst>
          </p:cNvPr>
          <p:cNvGrpSpPr/>
          <p:nvPr/>
        </p:nvGrpSpPr>
        <p:grpSpPr>
          <a:xfrm>
            <a:off x="5715658" y="254886"/>
            <a:ext cx="3356094" cy="1946577"/>
            <a:chOff x="4966722" y="4428545"/>
            <a:chExt cx="3356094" cy="1946577"/>
          </a:xfrm>
        </p:grpSpPr>
        <p:grpSp>
          <p:nvGrpSpPr>
            <p:cNvPr id="9" name="Group 8">
              <a:extLst>
                <a:ext uri="{FF2B5EF4-FFF2-40B4-BE49-F238E27FC236}">
                  <a16:creationId xmlns:a16="http://schemas.microsoft.com/office/drawing/2014/main" id="{D03D4C16-5FC1-6F35-C87E-CE1D2CFA2747}"/>
                </a:ext>
              </a:extLst>
            </p:cNvPr>
            <p:cNvGrpSpPr/>
            <p:nvPr/>
          </p:nvGrpSpPr>
          <p:grpSpPr>
            <a:xfrm>
              <a:off x="4966722" y="4428545"/>
              <a:ext cx="2995746" cy="1772980"/>
              <a:chOff x="5227672" y="459857"/>
              <a:chExt cx="2995746" cy="1772980"/>
            </a:xfrm>
          </p:grpSpPr>
          <p:pic>
            <p:nvPicPr>
              <p:cNvPr id="1028" name="Picture 4">
                <a:extLst>
                  <a:ext uri="{FF2B5EF4-FFF2-40B4-BE49-F238E27FC236}">
                    <a16:creationId xmlns:a16="http://schemas.microsoft.com/office/drawing/2014/main" id="{50FFE426-6DFE-D08F-00C3-023559015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81" t="16167" r="26016" b="4455"/>
              <a:stretch/>
            </p:blipFill>
            <p:spPr bwMode="auto">
              <a:xfrm>
                <a:off x="5227672" y="459857"/>
                <a:ext cx="2507811" cy="17729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4329C420-A7CC-EBEC-2BEE-2ED4FCB9B7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81" t="16166" r="11352" b="18003"/>
              <a:stretch/>
            </p:blipFill>
            <p:spPr bwMode="auto">
              <a:xfrm>
                <a:off x="5227672" y="459857"/>
                <a:ext cx="2995746" cy="1470384"/>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F97F17FF-28E2-6627-6191-96ED98DF23C1}"/>
                </a:ext>
              </a:extLst>
            </p:cNvPr>
            <p:cNvSpPr txBox="1"/>
            <p:nvPr/>
          </p:nvSpPr>
          <p:spPr>
            <a:xfrm>
              <a:off x="5033436" y="6144290"/>
              <a:ext cx="3289380" cy="230832"/>
            </a:xfrm>
            <a:prstGeom prst="rect">
              <a:avLst/>
            </a:prstGeom>
            <a:noFill/>
          </p:spPr>
          <p:txBody>
            <a:bodyPr wrap="square" rtlCol="0">
              <a:spAutoFit/>
            </a:bodyPr>
            <a:lstStyle/>
            <a:p>
              <a:r>
                <a:rPr lang="en-US" sz="900" u="sng" dirty="0" err="1">
                  <a:solidFill>
                    <a:schemeClr val="accent1">
                      <a:lumMod val="40000"/>
                      <a:lumOff val="60000"/>
                    </a:schemeClr>
                  </a:solidFill>
                </a:rPr>
                <a:t>wikimedia.org</a:t>
              </a:r>
              <a:r>
                <a:rPr lang="en-US" sz="900" u="sng" dirty="0">
                  <a:solidFill>
                    <a:schemeClr val="accent1">
                      <a:lumMod val="40000"/>
                      <a:lumOff val="60000"/>
                    </a:schemeClr>
                  </a:solidFill>
                </a:rPr>
                <a:t>/wiki/</a:t>
              </a:r>
              <a:r>
                <a:rPr lang="en-US" sz="900" u="sng" dirty="0" err="1">
                  <a:solidFill>
                    <a:schemeClr val="accent1">
                      <a:lumMod val="40000"/>
                      <a:lumOff val="60000"/>
                    </a:schemeClr>
                  </a:solidFill>
                </a:rPr>
                <a:t>File:Gears_and_shaft_FEA_MSC_Nastran.png</a:t>
              </a:r>
              <a:endParaRPr lang="en-US" sz="900" u="sng" dirty="0">
                <a:solidFill>
                  <a:schemeClr val="accent1">
                    <a:lumMod val="40000"/>
                    <a:lumOff val="60000"/>
                  </a:schemeClr>
                </a:solidFill>
              </a:endParaRPr>
            </a:p>
          </p:txBody>
        </p:sp>
      </p:grpSp>
      <p:grpSp>
        <p:nvGrpSpPr>
          <p:cNvPr id="16" name="Group 15">
            <a:extLst>
              <a:ext uri="{FF2B5EF4-FFF2-40B4-BE49-F238E27FC236}">
                <a16:creationId xmlns:a16="http://schemas.microsoft.com/office/drawing/2014/main" id="{C07E39D3-1159-2887-DE25-2A27C79026BD}"/>
              </a:ext>
            </a:extLst>
          </p:cNvPr>
          <p:cNvGrpSpPr/>
          <p:nvPr/>
        </p:nvGrpSpPr>
        <p:grpSpPr>
          <a:xfrm>
            <a:off x="5429740" y="4027251"/>
            <a:ext cx="3079646" cy="2461098"/>
            <a:chOff x="5429740" y="4027251"/>
            <a:chExt cx="3079646" cy="2461098"/>
          </a:xfrm>
        </p:grpSpPr>
        <p:pic>
          <p:nvPicPr>
            <p:cNvPr id="1030" name="Picture 6">
              <a:extLst>
                <a:ext uri="{FF2B5EF4-FFF2-40B4-BE49-F238E27FC236}">
                  <a16:creationId xmlns:a16="http://schemas.microsoft.com/office/drawing/2014/main" id="{50A2E789-1E52-146E-3574-18D2C81C24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526" t="24153"/>
            <a:stretch/>
          </p:blipFill>
          <p:spPr bwMode="auto">
            <a:xfrm>
              <a:off x="5429740" y="4503443"/>
              <a:ext cx="3079646" cy="19849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3946190E-FF30-1DE4-77C1-12935AA979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526" t="5957" r="41359"/>
            <a:stretch/>
          </p:blipFill>
          <p:spPr bwMode="auto">
            <a:xfrm>
              <a:off x="5429740" y="4027251"/>
              <a:ext cx="1535264" cy="2461098"/>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CCE04DA1-E2B5-12C6-4B72-59A827E8DA21}"/>
              </a:ext>
            </a:extLst>
          </p:cNvPr>
          <p:cNvSpPr txBox="1"/>
          <p:nvPr/>
        </p:nvSpPr>
        <p:spPr>
          <a:xfrm>
            <a:off x="5514549" y="6466660"/>
            <a:ext cx="2994837" cy="230832"/>
          </a:xfrm>
          <a:prstGeom prst="rect">
            <a:avLst/>
          </a:prstGeom>
          <a:noFill/>
        </p:spPr>
        <p:txBody>
          <a:bodyPr wrap="square" rtlCol="0">
            <a:spAutoFit/>
          </a:bodyPr>
          <a:lstStyle/>
          <a:p>
            <a:r>
              <a:rPr lang="en-US" sz="900" u="sng" dirty="0" err="1">
                <a:solidFill>
                  <a:schemeClr val="accent1">
                    <a:lumMod val="40000"/>
                    <a:lumOff val="60000"/>
                  </a:schemeClr>
                </a:solidFill>
              </a:rPr>
              <a:t>wikimedia.org</a:t>
            </a:r>
            <a:r>
              <a:rPr lang="en-US" sz="900" u="sng" dirty="0">
                <a:solidFill>
                  <a:schemeClr val="accent1">
                    <a:lumMod val="40000"/>
                    <a:lumOff val="60000"/>
                  </a:schemeClr>
                </a:solidFill>
              </a:rPr>
              <a:t>/wiki/File:Bracke2.png</a:t>
            </a:r>
          </a:p>
        </p:txBody>
      </p:sp>
    </p:spTree>
    <p:extLst>
      <p:ext uri="{BB962C8B-B14F-4D97-AF65-F5344CB8AC3E}">
        <p14:creationId xmlns:p14="http://schemas.microsoft.com/office/powerpoint/2010/main" val="2011431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848C18-5E68-188C-58EA-99DEA88F4C68}"/>
              </a:ext>
            </a:extLst>
          </p:cNvPr>
          <p:cNvPicPr>
            <a:picLocks noChangeAspect="1"/>
          </p:cNvPicPr>
          <p:nvPr/>
        </p:nvPicPr>
        <p:blipFill>
          <a:blip r:embed="rId3"/>
          <a:stretch>
            <a:fillRect/>
          </a:stretch>
        </p:blipFill>
        <p:spPr>
          <a:xfrm>
            <a:off x="3315253" y="2375595"/>
            <a:ext cx="5129282" cy="3576311"/>
          </a:xfrm>
          <a:prstGeom prst="rect">
            <a:avLst/>
          </a:prstGeom>
        </p:spPr>
      </p:pic>
      <p:sp>
        <p:nvSpPr>
          <p:cNvPr id="2" name="Title 1">
            <a:extLst>
              <a:ext uri="{FF2B5EF4-FFF2-40B4-BE49-F238E27FC236}">
                <a16:creationId xmlns:a16="http://schemas.microsoft.com/office/drawing/2014/main" id="{731B3EC2-743A-A065-FD45-8BAD63D5F904}"/>
              </a:ext>
            </a:extLst>
          </p:cNvPr>
          <p:cNvSpPr>
            <a:spLocks noGrp="1"/>
          </p:cNvSpPr>
          <p:nvPr>
            <p:ph type="title"/>
          </p:nvPr>
        </p:nvSpPr>
        <p:spPr/>
        <p:txBody>
          <a:bodyPr/>
          <a:lstStyle/>
          <a:p>
            <a:r>
              <a:rPr lang="en-US" dirty="0"/>
              <a:t>Sweeps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A443EFF-6DF2-63F7-31BD-3ECF12AAAF34}"/>
                  </a:ext>
                </a:extLst>
              </p:cNvPr>
              <p:cNvSpPr txBox="1"/>
              <p:nvPr/>
            </p:nvSpPr>
            <p:spPr>
              <a:xfrm>
                <a:off x="3913322" y="5238426"/>
                <a:ext cx="40203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Γ</m:t>
                          </m:r>
                        </m:e>
                        <m:sub>
                          <m:r>
                            <a:rPr lang="en-US" sz="2800" b="0" i="1" smtClean="0">
                              <a:latin typeface="Cambria Math" panose="02040503050406030204" pitchFamily="18" charset="0"/>
                            </a:rPr>
                            <m:t>0</m:t>
                          </m:r>
                        </m:sub>
                      </m:sSub>
                    </m:oMath>
                  </m:oMathPara>
                </a14:m>
                <a:endParaRPr lang="en-US" sz="2800" dirty="0"/>
              </a:p>
            </p:txBody>
          </p:sp>
        </mc:Choice>
        <mc:Fallback xmlns="">
          <p:sp>
            <p:nvSpPr>
              <p:cNvPr id="4" name="TextBox 3">
                <a:extLst>
                  <a:ext uri="{FF2B5EF4-FFF2-40B4-BE49-F238E27FC236}">
                    <a16:creationId xmlns:a16="http://schemas.microsoft.com/office/drawing/2014/main" id="{8A443EFF-6DF2-63F7-31BD-3ECF12AAAF34}"/>
                  </a:ext>
                </a:extLst>
              </p:cNvPr>
              <p:cNvSpPr txBox="1">
                <a:spLocks noRot="1" noChangeAspect="1" noMove="1" noResize="1" noEditPoints="1" noAdjustHandles="1" noChangeArrowheads="1" noChangeShapeType="1" noTextEdit="1"/>
              </p:cNvSpPr>
              <p:nvPr/>
            </p:nvSpPr>
            <p:spPr>
              <a:xfrm>
                <a:off x="3913322" y="5238426"/>
                <a:ext cx="402033" cy="430887"/>
              </a:xfrm>
              <a:prstGeom prst="rect">
                <a:avLst/>
              </a:prstGeom>
              <a:blipFill>
                <a:blip r:embed="rId5"/>
                <a:stretch>
                  <a:fillRect l="-21875" r="-9375" b="-1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D600177-E073-BAF4-1908-3450B584B5B1}"/>
                  </a:ext>
                </a:extLst>
              </p:cNvPr>
              <p:cNvSpPr txBox="1"/>
              <p:nvPr/>
            </p:nvSpPr>
            <p:spPr>
              <a:xfrm>
                <a:off x="7805633" y="2791149"/>
                <a:ext cx="127780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m:rPr>
                              <m:sty m:val="p"/>
                            </m:rPr>
                            <a:rPr lang="en-US" sz="2800" b="0" i="0" smtClean="0">
                              <a:latin typeface="Cambria Math" panose="02040503050406030204" pitchFamily="18" charset="0"/>
                            </a:rPr>
                            <m:t>Γ</m:t>
                          </m:r>
                        </m:e>
                        <m:sub>
                          <m:r>
                            <a:rPr lang="en-US" sz="2800" b="0" i="1" smtClean="0">
                              <a:latin typeface="Cambria Math" panose="02040503050406030204" pitchFamily="18" charset="0"/>
                            </a:rPr>
                            <m:t>1</m:t>
                          </m:r>
                        </m:sub>
                      </m:sSub>
                    </m:oMath>
                  </m:oMathPara>
                </a14:m>
                <a:endParaRPr lang="en-US" sz="2800" dirty="0"/>
              </a:p>
            </p:txBody>
          </p:sp>
        </mc:Choice>
        <mc:Fallback>
          <p:sp>
            <p:nvSpPr>
              <p:cNvPr id="5" name="TextBox 4">
                <a:extLst>
                  <a:ext uri="{FF2B5EF4-FFF2-40B4-BE49-F238E27FC236}">
                    <a16:creationId xmlns:a16="http://schemas.microsoft.com/office/drawing/2014/main" id="{6D600177-E073-BAF4-1908-3450B584B5B1}"/>
                  </a:ext>
                </a:extLst>
              </p:cNvPr>
              <p:cNvSpPr txBox="1">
                <a:spLocks noRot="1" noChangeAspect="1" noMove="1" noResize="1" noEditPoints="1" noAdjustHandles="1" noChangeArrowheads="1" noChangeShapeType="1" noTextEdit="1"/>
              </p:cNvSpPr>
              <p:nvPr/>
            </p:nvSpPr>
            <p:spPr>
              <a:xfrm>
                <a:off x="7805633" y="2791149"/>
                <a:ext cx="1277803" cy="430887"/>
              </a:xfrm>
              <a:prstGeom prst="rect">
                <a:avLst/>
              </a:prstGeom>
              <a:blipFill>
                <a:blip r:embed="rId6"/>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3428559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ECA34E-A213-8EA2-4CC4-7FACACAF4EED}"/>
              </a:ext>
            </a:extLst>
          </p:cNvPr>
          <p:cNvPicPr>
            <a:picLocks noChangeAspect="1"/>
          </p:cNvPicPr>
          <p:nvPr/>
        </p:nvPicPr>
        <p:blipFill>
          <a:blip r:embed="rId3"/>
          <a:stretch>
            <a:fillRect/>
          </a:stretch>
        </p:blipFill>
        <p:spPr>
          <a:xfrm>
            <a:off x="185332" y="2039865"/>
            <a:ext cx="4063283" cy="2810933"/>
          </a:xfrm>
          <a:prstGeom prst="rect">
            <a:avLst/>
          </a:prstGeom>
        </p:spPr>
      </p:pic>
      <p:pic>
        <p:nvPicPr>
          <p:cNvPr id="5" name="Picture 4">
            <a:extLst>
              <a:ext uri="{FF2B5EF4-FFF2-40B4-BE49-F238E27FC236}">
                <a16:creationId xmlns:a16="http://schemas.microsoft.com/office/drawing/2014/main" id="{87368510-A35D-D6BD-0B5D-2FE52E12E645}"/>
              </a:ext>
            </a:extLst>
          </p:cNvPr>
          <p:cNvPicPr>
            <a:picLocks noChangeAspect="1"/>
          </p:cNvPicPr>
          <p:nvPr/>
        </p:nvPicPr>
        <p:blipFill>
          <a:blip r:embed="rId4"/>
          <a:stretch>
            <a:fillRect/>
          </a:stretch>
        </p:blipFill>
        <p:spPr>
          <a:xfrm>
            <a:off x="1475737" y="4400049"/>
            <a:ext cx="5182707" cy="1772151"/>
          </a:xfrm>
          <a:prstGeom prst="rect">
            <a:avLst/>
          </a:prstGeom>
        </p:spPr>
      </p:pic>
      <p:sp>
        <p:nvSpPr>
          <p:cNvPr id="2" name="Title 1">
            <a:extLst>
              <a:ext uri="{FF2B5EF4-FFF2-40B4-BE49-F238E27FC236}">
                <a16:creationId xmlns:a16="http://schemas.microsoft.com/office/drawing/2014/main" id="{91C63526-470B-669B-5027-B0E964BEAC51}"/>
              </a:ext>
            </a:extLst>
          </p:cNvPr>
          <p:cNvSpPr>
            <a:spLocks noGrp="1"/>
          </p:cNvSpPr>
          <p:nvPr>
            <p:ph type="title"/>
          </p:nvPr>
        </p:nvSpPr>
        <p:spPr/>
        <p:txBody>
          <a:bodyPr/>
          <a:lstStyle/>
          <a:p>
            <a:r>
              <a:rPr lang="en-US" dirty="0"/>
              <a:t>Sweep Harmonic Function</a:t>
            </a:r>
          </a:p>
        </p:txBody>
      </p:sp>
      <p:pic>
        <p:nvPicPr>
          <p:cNvPr id="4" name="Picture 3">
            <a:extLst>
              <a:ext uri="{FF2B5EF4-FFF2-40B4-BE49-F238E27FC236}">
                <a16:creationId xmlns:a16="http://schemas.microsoft.com/office/drawing/2014/main" id="{FE6488C3-E803-B9F8-C4B2-BEC64A74AD07}"/>
              </a:ext>
            </a:extLst>
          </p:cNvPr>
          <p:cNvPicPr>
            <a:picLocks noChangeAspect="1"/>
          </p:cNvPicPr>
          <p:nvPr/>
        </p:nvPicPr>
        <p:blipFill>
          <a:blip r:embed="rId5"/>
          <a:stretch>
            <a:fillRect/>
          </a:stretch>
        </p:blipFill>
        <p:spPr>
          <a:xfrm>
            <a:off x="7159821" y="4398380"/>
            <a:ext cx="2921435" cy="2241413"/>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78353D-4798-433F-2B74-C48DF4C88AAC}"/>
                  </a:ext>
                </a:extLst>
              </p:cNvPr>
              <p:cNvSpPr>
                <a:spLocks noGrp="1"/>
              </p:cNvSpPr>
              <p:nvPr>
                <p:ph idx="1"/>
              </p:nvPr>
            </p:nvSpPr>
            <p:spPr>
              <a:xfrm>
                <a:off x="3922126" y="1816100"/>
                <a:ext cx="4347747" cy="1863802"/>
              </a:xfrm>
            </p:spPr>
            <p:txBody>
              <a:bodyPr/>
              <a:lstStyle/>
              <a:p>
                <a:pPr marL="0" indent="0" algn="ctr">
                  <a:lnSpc>
                    <a:spcPct val="100000"/>
                  </a:lnSpc>
                  <a:spcBef>
                    <a:spcPts val="1600"/>
                  </a:spcBef>
                  <a:buNone/>
                </a:pPr>
                <a14:m>
                  <m:oMath xmlns:m="http://schemas.openxmlformats.org/officeDocument/2006/math">
                    <m:sSup>
                      <m:sSupPr>
                        <m:ctrlPr>
                          <a:rPr lang="en-US" sz="2800" b="0" i="1" smtClean="0">
                            <a:solidFill>
                              <a:schemeClr val="tx1"/>
                            </a:solidFill>
                            <a:latin typeface="Cambria Math" panose="02040503050406030204" pitchFamily="18" charset="0"/>
                          </a:rPr>
                        </m:ctrlPr>
                      </m:sSupPr>
                      <m:e>
                        <m:r>
                          <m:rPr>
                            <m:sty m:val="p"/>
                          </m:rPr>
                          <a:rPr lang="en-US" sz="2800" b="0" i="0" smtClean="0">
                            <a:solidFill>
                              <a:schemeClr val="tx1"/>
                            </a:solidFill>
                            <a:latin typeface="Cambria Math" panose="02040503050406030204" pitchFamily="18" charset="0"/>
                          </a:rPr>
                          <m:t>∇</m:t>
                        </m:r>
                      </m:e>
                      <m:sup>
                        <m:r>
                          <a:rPr lang="en-US" sz="2800" b="0" i="1" smtClean="0">
                            <a:solidFill>
                              <a:schemeClr val="tx1"/>
                            </a:solidFill>
                            <a:latin typeface="Cambria Math" panose="02040503050406030204" pitchFamily="18" charset="0"/>
                          </a:rPr>
                          <m:t>2</m:t>
                        </m:r>
                      </m:sup>
                    </m:sSup>
                    <m:r>
                      <a:rPr lang="en-US" sz="2800" b="0" i="1" smtClean="0">
                        <a:solidFill>
                          <a:schemeClr val="tx1"/>
                        </a:solidFill>
                        <a:latin typeface="Cambria Math" panose="02040503050406030204" pitchFamily="18" charset="0"/>
                      </a:rPr>
                      <m:t>𝑓</m:t>
                    </m:r>
                    <m:r>
                      <a:rPr lang="en-US" sz="2800" b="0" i="1" smtClean="0">
                        <a:solidFill>
                          <a:schemeClr val="tx1"/>
                        </a:solidFill>
                        <a:latin typeface="Cambria Math" panose="02040503050406030204" pitchFamily="18" charset="0"/>
                      </a:rPr>
                      <m:t>=0 </m:t>
                    </m:r>
                    <m:r>
                      <m:rPr>
                        <m:sty m:val="p"/>
                      </m:rPr>
                      <a:rPr lang="en-US" sz="2800" b="0" i="0" smtClean="0">
                        <a:solidFill>
                          <a:schemeClr val="tx1"/>
                        </a:solidFill>
                        <a:latin typeface="Cambria Math" panose="02040503050406030204" pitchFamily="18" charset="0"/>
                      </a:rPr>
                      <m:t>on</m:t>
                    </m:r>
                    <m:r>
                      <a:rPr lang="en-US" sz="2800" b="0" i="1" smtClean="0">
                        <a:solidFill>
                          <a:schemeClr val="tx1"/>
                        </a:solidFill>
                        <a:latin typeface="Cambria Math" panose="02040503050406030204" pitchFamily="18" charset="0"/>
                      </a:rPr>
                      <m:t> </m:t>
                    </m:r>
                    <m:r>
                      <m:rPr>
                        <m:sty m:val="p"/>
                      </m:rPr>
                      <a:rPr lang="en-US" sz="2800" b="0" i="0" smtClean="0">
                        <a:solidFill>
                          <a:schemeClr val="tx1"/>
                        </a:solidFill>
                        <a:latin typeface="Cambria Math" panose="02040503050406030204" pitchFamily="18" charset="0"/>
                      </a:rPr>
                      <m:t>Ω</m:t>
                    </m:r>
                  </m:oMath>
                </a14:m>
                <a:r>
                  <a:rPr lang="en-US" sz="2800" dirty="0">
                    <a:solidFill>
                      <a:schemeClr val="tx1"/>
                    </a:solidFill>
                  </a:rPr>
                  <a:t>  </a:t>
                </a:r>
                <a:endParaRPr lang="en-US" sz="1000" dirty="0">
                  <a:solidFill>
                    <a:schemeClr val="tx1"/>
                  </a:solidFill>
                </a:endParaRPr>
              </a:p>
              <a:p>
                <a:pPr marL="0" indent="0" algn="ctr">
                  <a:lnSpc>
                    <a:spcPct val="100000"/>
                  </a:lnSpc>
                  <a:spcBef>
                    <a:spcPts val="1600"/>
                  </a:spcBef>
                  <a:buNone/>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𝑓</m:t>
                      </m:r>
                      <m:r>
                        <a:rPr lang="en-US" sz="2800" b="0" i="1" smtClean="0">
                          <a:solidFill>
                            <a:schemeClr val="tx1"/>
                          </a:solidFill>
                          <a:latin typeface="Cambria Math" panose="02040503050406030204" pitchFamily="18" charset="0"/>
                        </a:rPr>
                        <m:t>=0  </m:t>
                      </m:r>
                      <m:r>
                        <m:rPr>
                          <m:sty m:val="p"/>
                        </m:rPr>
                        <a:rPr lang="en-US" sz="2800" b="0" i="0" smtClean="0">
                          <a:solidFill>
                            <a:schemeClr val="tx1"/>
                          </a:solidFill>
                          <a:latin typeface="Cambria Math" panose="02040503050406030204" pitchFamily="18" charset="0"/>
                        </a:rPr>
                        <m:t>on</m:t>
                      </m:r>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Γ</m:t>
                          </m:r>
                        </m:e>
                        <m:sub>
                          <m:r>
                            <a:rPr lang="en-US" sz="2800" b="0" i="1" smtClean="0">
                              <a:solidFill>
                                <a:schemeClr val="tx1"/>
                              </a:solidFill>
                              <a:latin typeface="Cambria Math" panose="02040503050406030204" pitchFamily="18" charset="0"/>
                            </a:rPr>
                            <m:t>0</m:t>
                          </m:r>
                        </m:sub>
                      </m:sSub>
                    </m:oMath>
                  </m:oMathPara>
                </a14:m>
                <a:endParaRPr lang="en-US" sz="900" b="0" dirty="0">
                  <a:solidFill>
                    <a:schemeClr val="tx1"/>
                  </a:solidFill>
                </a:endParaRPr>
              </a:p>
              <a:p>
                <a:pPr marL="0" indent="0" algn="ctr">
                  <a:lnSpc>
                    <a:spcPct val="100000"/>
                  </a:lnSpc>
                  <a:spcBef>
                    <a:spcPts val="1600"/>
                  </a:spcBef>
                  <a:buNone/>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𝑓</m:t>
                      </m:r>
                      <m:r>
                        <a:rPr lang="en-US" sz="2800" b="0" i="1" smtClean="0">
                          <a:solidFill>
                            <a:schemeClr val="tx1"/>
                          </a:solidFill>
                          <a:latin typeface="Cambria Math" panose="02040503050406030204" pitchFamily="18" charset="0"/>
                        </a:rPr>
                        <m:t>=1  </m:t>
                      </m:r>
                      <m:r>
                        <m:rPr>
                          <m:sty m:val="p"/>
                        </m:rPr>
                        <a:rPr lang="en-US" sz="2800" b="0" i="0" smtClean="0">
                          <a:solidFill>
                            <a:schemeClr val="tx1"/>
                          </a:solidFill>
                          <a:latin typeface="Cambria Math" panose="02040503050406030204" pitchFamily="18" charset="0"/>
                        </a:rPr>
                        <m:t>on</m:t>
                      </m:r>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Γ</m:t>
                          </m:r>
                        </m:e>
                        <m:sub>
                          <m:r>
                            <a:rPr lang="en-US" sz="2800" b="0" i="1" smtClean="0">
                              <a:solidFill>
                                <a:schemeClr val="tx1"/>
                              </a:solidFill>
                              <a:latin typeface="Cambria Math" panose="02040503050406030204" pitchFamily="18" charset="0"/>
                            </a:rPr>
                            <m:t>1</m:t>
                          </m:r>
                        </m:sub>
                      </m:sSub>
                    </m:oMath>
                  </m:oMathPara>
                </a14:m>
                <a:endParaRPr lang="en-US" sz="2800" dirty="0">
                  <a:solidFill>
                    <a:schemeClr val="tx1"/>
                  </a:solidFill>
                </a:endParaRPr>
              </a:p>
              <a:p>
                <a:pPr marL="0" indent="0" algn="ctr">
                  <a:lnSpc>
                    <a:spcPct val="100000"/>
                  </a:lnSpc>
                  <a:spcBef>
                    <a:spcPts val="1600"/>
                  </a:spcBef>
                  <a:buNone/>
                </a:pP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Γ</m:t>
                          </m:r>
                        </m:e>
                        <m:sub>
                          <m:r>
                            <a:rPr lang="en-US" sz="2800" b="0" i="1" smtClean="0">
                              <a:solidFill>
                                <a:schemeClr val="tx1"/>
                              </a:solidFill>
                              <a:latin typeface="Cambria Math" panose="02040503050406030204" pitchFamily="18" charset="0"/>
                            </a:rPr>
                            <m:t>0</m:t>
                          </m:r>
                        </m:sub>
                      </m:sSub>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b="0" i="1" smtClean="0">
                              <a:solidFill>
                                <a:schemeClr val="tx1"/>
                              </a:solidFill>
                              <a:latin typeface="Cambria Math" panose="02040503050406030204" pitchFamily="18" charset="0"/>
                              <a:ea typeface="Cambria Math" panose="02040503050406030204" pitchFamily="18" charset="0"/>
                            </a:rPr>
                          </m:ctrlPr>
                        </m:sSubPr>
                        <m:e>
                          <m:r>
                            <m:rPr>
                              <m:sty m:val="p"/>
                            </m:rPr>
                            <a:rPr lang="en-US" sz="2800" b="0" i="0" smtClean="0">
                              <a:solidFill>
                                <a:schemeClr val="tx1"/>
                              </a:solidFill>
                              <a:latin typeface="Cambria Math" panose="02040503050406030204" pitchFamily="18" charset="0"/>
                              <a:ea typeface="Cambria Math" panose="02040503050406030204" pitchFamily="18" charset="0"/>
                            </a:rPr>
                            <m:t>Γ</m:t>
                          </m:r>
                        </m:e>
                        <m:sub>
                          <m:r>
                            <a:rPr lang="en-US" sz="2800" b="0" i="1" smtClean="0">
                              <a:solidFill>
                                <a:schemeClr val="tx1"/>
                              </a:solidFill>
                              <a:latin typeface="Cambria Math" panose="02040503050406030204" pitchFamily="18" charset="0"/>
                              <a:ea typeface="Cambria Math" panose="02040503050406030204" pitchFamily="18" charset="0"/>
                            </a:rPr>
                            <m:t>1</m:t>
                          </m:r>
                        </m:sub>
                      </m:sSub>
                    </m:oMath>
                  </m:oMathPara>
                </a14:m>
                <a:endParaRPr lang="en-US" sz="2800" dirty="0">
                  <a:solidFill>
                    <a:schemeClr val="tx1"/>
                  </a:solidFill>
                </a:endParaRPr>
              </a:p>
            </p:txBody>
          </p:sp>
        </mc:Choice>
        <mc:Fallback xmlns="">
          <p:sp>
            <p:nvSpPr>
              <p:cNvPr id="3" name="Content Placeholder 2">
                <a:extLst>
                  <a:ext uri="{FF2B5EF4-FFF2-40B4-BE49-F238E27FC236}">
                    <a16:creationId xmlns:a16="http://schemas.microsoft.com/office/drawing/2014/main" id="{7578353D-4798-433F-2B74-C48DF4C88AAC}"/>
                  </a:ext>
                </a:extLst>
              </p:cNvPr>
              <p:cNvSpPr>
                <a:spLocks noGrp="1" noRot="1" noChangeAspect="1" noMove="1" noResize="1" noEditPoints="1" noAdjustHandles="1" noChangeArrowheads="1" noChangeShapeType="1" noTextEdit="1"/>
              </p:cNvSpPr>
              <p:nvPr>
                <p:ph idx="1"/>
              </p:nvPr>
            </p:nvSpPr>
            <p:spPr>
              <a:xfrm>
                <a:off x="3922126" y="1816100"/>
                <a:ext cx="4347747" cy="1863802"/>
              </a:xfrm>
              <a:blipFill>
                <a:blip r:embed="rId6"/>
                <a:stretch>
                  <a:fillRect b="-68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6AE89F2-1E85-B5CC-6F3F-A1DCF9E5BEBA}"/>
              </a:ext>
            </a:extLst>
          </p:cNvPr>
          <p:cNvPicPr>
            <a:picLocks noChangeAspect="1"/>
          </p:cNvPicPr>
          <p:nvPr/>
        </p:nvPicPr>
        <p:blipFill>
          <a:blip r:embed="rId7"/>
          <a:stretch>
            <a:fillRect/>
          </a:stretch>
        </p:blipFill>
        <p:spPr>
          <a:xfrm>
            <a:off x="8620539" y="2318678"/>
            <a:ext cx="2748360" cy="1930483"/>
          </a:xfrm>
          <a:prstGeom prst="rect">
            <a:avLst/>
          </a:prstGeom>
        </p:spPr>
      </p:pic>
    </p:spTree>
    <p:extLst>
      <p:ext uri="{BB962C8B-B14F-4D97-AF65-F5344CB8AC3E}">
        <p14:creationId xmlns:p14="http://schemas.microsoft.com/office/powerpoint/2010/main" val="7295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D15951-C5D7-6547-6995-C2C5A3CED825}"/>
              </a:ext>
            </a:extLst>
          </p:cNvPr>
          <p:cNvPicPr>
            <a:picLocks noChangeAspect="1"/>
          </p:cNvPicPr>
          <p:nvPr/>
        </p:nvPicPr>
        <p:blipFill>
          <a:blip r:embed="rId2"/>
          <a:stretch>
            <a:fillRect/>
          </a:stretch>
        </p:blipFill>
        <p:spPr>
          <a:xfrm>
            <a:off x="1003291" y="2420468"/>
            <a:ext cx="4621191" cy="3234027"/>
          </a:xfrm>
          <a:prstGeom prst="rect">
            <a:avLst/>
          </a:prstGeom>
        </p:spPr>
      </p:pic>
      <p:sp>
        <p:nvSpPr>
          <p:cNvPr id="2" name="Title 1">
            <a:extLst>
              <a:ext uri="{FF2B5EF4-FFF2-40B4-BE49-F238E27FC236}">
                <a16:creationId xmlns:a16="http://schemas.microsoft.com/office/drawing/2014/main" id="{8FE67584-C1C1-C657-3D7C-3A9FC8B892F2}"/>
              </a:ext>
            </a:extLst>
          </p:cNvPr>
          <p:cNvSpPr>
            <a:spLocks noGrp="1"/>
          </p:cNvSpPr>
          <p:nvPr>
            <p:ph type="title"/>
          </p:nvPr>
        </p:nvSpPr>
        <p:spPr/>
        <p:txBody>
          <a:bodyPr/>
          <a:lstStyle/>
          <a:p>
            <a:r>
              <a:rPr lang="en-US" dirty="0"/>
              <a:t>Sweep Meshing</a:t>
            </a:r>
          </a:p>
        </p:txBody>
      </p:sp>
      <p:pic>
        <p:nvPicPr>
          <p:cNvPr id="7" name="Picture 6">
            <a:extLst>
              <a:ext uri="{FF2B5EF4-FFF2-40B4-BE49-F238E27FC236}">
                <a16:creationId xmlns:a16="http://schemas.microsoft.com/office/drawing/2014/main" id="{884615E6-B2AE-E669-AB44-A5E4C094EE22}"/>
              </a:ext>
            </a:extLst>
          </p:cNvPr>
          <p:cNvPicPr>
            <a:picLocks noChangeAspect="1"/>
          </p:cNvPicPr>
          <p:nvPr/>
        </p:nvPicPr>
        <p:blipFill>
          <a:blip r:embed="rId3"/>
          <a:stretch>
            <a:fillRect/>
          </a:stretch>
        </p:blipFill>
        <p:spPr>
          <a:xfrm>
            <a:off x="6405283" y="2420469"/>
            <a:ext cx="4638365" cy="3234027"/>
          </a:xfrm>
          <a:prstGeom prst="rect">
            <a:avLst/>
          </a:prstGeom>
        </p:spPr>
      </p:pic>
      <p:pic>
        <p:nvPicPr>
          <p:cNvPr id="3" name="Picture 4" descr="Twizzlers Pull 'N' Peel Cherry Flavored Licorice Style Low Fat Candy, Big  Bag 28 oz">
            <a:extLst>
              <a:ext uri="{FF2B5EF4-FFF2-40B4-BE49-F238E27FC236}">
                <a16:creationId xmlns:a16="http://schemas.microsoft.com/office/drawing/2014/main" id="{A086EDD6-8690-B150-5290-FD859AD6B2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679" r="26709"/>
          <a:stretch/>
        </p:blipFill>
        <p:spPr bwMode="auto">
          <a:xfrm>
            <a:off x="3727273" y="4182852"/>
            <a:ext cx="1313062" cy="29432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FB1D1F2-ABCF-5188-F15D-3F655F9FB66A}"/>
              </a:ext>
            </a:extLst>
          </p:cNvPr>
          <p:cNvPicPr>
            <a:picLocks noChangeAspect="1"/>
          </p:cNvPicPr>
          <p:nvPr/>
        </p:nvPicPr>
        <p:blipFill>
          <a:blip r:embed="rId5"/>
          <a:stretch>
            <a:fillRect/>
          </a:stretch>
        </p:blipFill>
        <p:spPr>
          <a:xfrm>
            <a:off x="8776460" y="4566711"/>
            <a:ext cx="1410626" cy="2250661"/>
          </a:xfrm>
          <a:prstGeom prst="rect">
            <a:avLst/>
          </a:prstGeom>
        </p:spPr>
      </p:pic>
    </p:spTree>
    <p:extLst>
      <p:ext uri="{BB962C8B-B14F-4D97-AF65-F5344CB8AC3E}">
        <p14:creationId xmlns:p14="http://schemas.microsoft.com/office/powerpoint/2010/main" val="389387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5D639247-378F-901B-E1A8-3E3573D527E8}"/>
              </a:ext>
            </a:extLst>
          </p:cNvPr>
          <p:cNvGrpSpPr/>
          <p:nvPr/>
        </p:nvGrpSpPr>
        <p:grpSpPr>
          <a:xfrm>
            <a:off x="8471034" y="4390609"/>
            <a:ext cx="3308545" cy="1394021"/>
            <a:chOff x="8471034" y="4390609"/>
            <a:chExt cx="3308545" cy="1394021"/>
          </a:xfrm>
        </p:grpSpPr>
        <p:pic>
          <p:nvPicPr>
            <p:cNvPr id="25" name="Picture 24">
              <a:extLst>
                <a:ext uri="{FF2B5EF4-FFF2-40B4-BE49-F238E27FC236}">
                  <a16:creationId xmlns:a16="http://schemas.microsoft.com/office/drawing/2014/main" id="{1FD373F9-4331-8430-9BA3-6C921AB2D826}"/>
                </a:ext>
              </a:extLst>
            </p:cNvPr>
            <p:cNvPicPr>
              <a:picLocks noChangeAspect="1"/>
            </p:cNvPicPr>
            <p:nvPr/>
          </p:nvPicPr>
          <p:blipFill>
            <a:blip r:embed="rId3"/>
            <a:stretch>
              <a:fillRect/>
            </a:stretch>
          </p:blipFill>
          <p:spPr>
            <a:xfrm>
              <a:off x="8471034" y="4390609"/>
              <a:ext cx="3308545" cy="1194459"/>
            </a:xfrm>
            <a:prstGeom prst="rect">
              <a:avLst/>
            </a:prstGeom>
          </p:spPr>
        </p:pic>
        <p:sp>
          <p:nvSpPr>
            <p:cNvPr id="28" name="TextBox 27">
              <a:extLst>
                <a:ext uri="{FF2B5EF4-FFF2-40B4-BE49-F238E27FC236}">
                  <a16:creationId xmlns:a16="http://schemas.microsoft.com/office/drawing/2014/main" id="{2F226294-A4BE-47A2-A97E-A2661EA5669A}"/>
                </a:ext>
              </a:extLst>
            </p:cNvPr>
            <p:cNvSpPr txBox="1"/>
            <p:nvPr/>
          </p:nvSpPr>
          <p:spPr>
            <a:xfrm>
              <a:off x="9686104" y="5538409"/>
              <a:ext cx="1191225" cy="246221"/>
            </a:xfrm>
            <a:prstGeom prst="rect">
              <a:avLst/>
            </a:prstGeom>
            <a:noFill/>
          </p:spPr>
          <p:txBody>
            <a:bodyPr wrap="square" rtlCol="0">
              <a:spAutoFit/>
            </a:bodyPr>
            <a:lstStyle/>
            <a:p>
              <a:r>
                <a:rPr lang="en-US" sz="1000" dirty="0">
                  <a:solidFill>
                    <a:schemeClr val="tx1">
                      <a:lumMod val="50000"/>
                      <a:lumOff val="50000"/>
                    </a:schemeClr>
                  </a:solidFill>
                </a:rPr>
                <a:t>Lin 2015</a:t>
              </a:r>
            </a:p>
          </p:txBody>
        </p:sp>
      </p:grpSp>
      <p:sp>
        <p:nvSpPr>
          <p:cNvPr id="2" name="Title 1">
            <a:extLst>
              <a:ext uri="{FF2B5EF4-FFF2-40B4-BE49-F238E27FC236}">
                <a16:creationId xmlns:a16="http://schemas.microsoft.com/office/drawing/2014/main" id="{00ADB985-B53B-2C7D-F30B-84EDD1ECE49F}"/>
              </a:ext>
            </a:extLst>
          </p:cNvPr>
          <p:cNvSpPr>
            <a:spLocks noGrp="1"/>
          </p:cNvSpPr>
          <p:nvPr>
            <p:ph type="title"/>
          </p:nvPr>
        </p:nvSpPr>
        <p:spPr/>
        <p:txBody>
          <a:bodyPr/>
          <a:lstStyle/>
          <a:p>
            <a:r>
              <a:rPr lang="en-US" dirty="0"/>
              <a:t>Sweep harmonic functions for meshing</a:t>
            </a:r>
          </a:p>
        </p:txBody>
      </p:sp>
      <p:grpSp>
        <p:nvGrpSpPr>
          <p:cNvPr id="20" name="Group 19">
            <a:extLst>
              <a:ext uri="{FF2B5EF4-FFF2-40B4-BE49-F238E27FC236}">
                <a16:creationId xmlns:a16="http://schemas.microsoft.com/office/drawing/2014/main" id="{A172FEB6-C1C1-1888-123F-0F6E3E56F967}"/>
              </a:ext>
            </a:extLst>
          </p:cNvPr>
          <p:cNvGrpSpPr/>
          <p:nvPr/>
        </p:nvGrpSpPr>
        <p:grpSpPr>
          <a:xfrm>
            <a:off x="-6638" y="4097169"/>
            <a:ext cx="3414713" cy="2760831"/>
            <a:chOff x="-1" y="4097169"/>
            <a:chExt cx="3414713" cy="2760831"/>
          </a:xfrm>
        </p:grpSpPr>
        <p:pic>
          <p:nvPicPr>
            <p:cNvPr id="4" name="Picture 3">
              <a:extLst>
                <a:ext uri="{FF2B5EF4-FFF2-40B4-BE49-F238E27FC236}">
                  <a16:creationId xmlns:a16="http://schemas.microsoft.com/office/drawing/2014/main" id="{81D49D0E-A9E7-C65A-0EB5-669595236705}"/>
                </a:ext>
              </a:extLst>
            </p:cNvPr>
            <p:cNvPicPr>
              <a:picLocks noChangeAspect="1"/>
            </p:cNvPicPr>
            <p:nvPr/>
          </p:nvPicPr>
          <p:blipFill>
            <a:blip r:embed="rId4"/>
            <a:stretch>
              <a:fillRect/>
            </a:stretch>
          </p:blipFill>
          <p:spPr>
            <a:xfrm>
              <a:off x="-1" y="4097169"/>
              <a:ext cx="3414713" cy="2760831"/>
            </a:xfrm>
            <a:prstGeom prst="rect">
              <a:avLst/>
            </a:prstGeom>
          </p:spPr>
        </p:pic>
        <p:sp>
          <p:nvSpPr>
            <p:cNvPr id="10" name="TextBox 9">
              <a:extLst>
                <a:ext uri="{FF2B5EF4-FFF2-40B4-BE49-F238E27FC236}">
                  <a16:creationId xmlns:a16="http://schemas.microsoft.com/office/drawing/2014/main" id="{C6071C69-FB1F-05BC-59F9-6AED0528D8CB}"/>
                </a:ext>
              </a:extLst>
            </p:cNvPr>
            <p:cNvSpPr txBox="1"/>
            <p:nvPr/>
          </p:nvSpPr>
          <p:spPr>
            <a:xfrm>
              <a:off x="1977425" y="6591855"/>
              <a:ext cx="1191225" cy="246221"/>
            </a:xfrm>
            <a:prstGeom prst="rect">
              <a:avLst/>
            </a:prstGeom>
            <a:noFill/>
          </p:spPr>
          <p:txBody>
            <a:bodyPr wrap="square" rtlCol="0">
              <a:spAutoFit/>
            </a:bodyPr>
            <a:lstStyle/>
            <a:p>
              <a:r>
                <a:rPr lang="en-US" sz="1000" dirty="0">
                  <a:solidFill>
                    <a:schemeClr val="tx1">
                      <a:lumMod val="50000"/>
                      <a:lumOff val="50000"/>
                    </a:schemeClr>
                  </a:solidFill>
                </a:rPr>
                <a:t>Gao 2015</a:t>
              </a:r>
            </a:p>
          </p:txBody>
        </p:sp>
      </p:grpSp>
      <p:grpSp>
        <p:nvGrpSpPr>
          <p:cNvPr id="17" name="Group 16">
            <a:extLst>
              <a:ext uri="{FF2B5EF4-FFF2-40B4-BE49-F238E27FC236}">
                <a16:creationId xmlns:a16="http://schemas.microsoft.com/office/drawing/2014/main" id="{5D659053-7481-FC82-4FAA-A39CAD4C498B}"/>
              </a:ext>
            </a:extLst>
          </p:cNvPr>
          <p:cNvGrpSpPr/>
          <p:nvPr/>
        </p:nvGrpSpPr>
        <p:grpSpPr>
          <a:xfrm>
            <a:off x="2015925" y="1716727"/>
            <a:ext cx="2666423" cy="2196723"/>
            <a:chOff x="7009901" y="539020"/>
            <a:chExt cx="2666423" cy="2196723"/>
          </a:xfrm>
        </p:grpSpPr>
        <p:pic>
          <p:nvPicPr>
            <p:cNvPr id="11" name="Picture 10">
              <a:extLst>
                <a:ext uri="{FF2B5EF4-FFF2-40B4-BE49-F238E27FC236}">
                  <a16:creationId xmlns:a16="http://schemas.microsoft.com/office/drawing/2014/main" id="{5F7A2413-7E3E-95DC-5FE1-4AF8E3D50F04}"/>
                </a:ext>
              </a:extLst>
            </p:cNvPr>
            <p:cNvPicPr>
              <a:picLocks noChangeAspect="1"/>
            </p:cNvPicPr>
            <p:nvPr/>
          </p:nvPicPr>
          <p:blipFill>
            <a:blip r:embed="rId5"/>
            <a:stretch>
              <a:fillRect/>
            </a:stretch>
          </p:blipFill>
          <p:spPr>
            <a:xfrm>
              <a:off x="7009901" y="539020"/>
              <a:ext cx="2666423" cy="1892300"/>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98C3675A-1535-CD37-4042-B7EA21F0ECF8}"/>
                </a:ext>
              </a:extLst>
            </p:cNvPr>
            <p:cNvSpPr txBox="1"/>
            <p:nvPr/>
          </p:nvSpPr>
          <p:spPr>
            <a:xfrm>
              <a:off x="7747499" y="2489522"/>
              <a:ext cx="1191225" cy="246221"/>
            </a:xfrm>
            <a:prstGeom prst="rect">
              <a:avLst/>
            </a:prstGeom>
            <a:noFill/>
          </p:spPr>
          <p:txBody>
            <a:bodyPr wrap="square" rtlCol="0">
              <a:spAutoFit/>
            </a:bodyPr>
            <a:lstStyle/>
            <a:p>
              <a:pPr algn="ctr"/>
              <a:r>
                <a:rPr lang="en-US" sz="1000" dirty="0">
                  <a:solidFill>
                    <a:schemeClr val="tx1">
                      <a:lumMod val="50000"/>
                      <a:lumOff val="50000"/>
                    </a:schemeClr>
                  </a:solidFill>
                </a:rPr>
                <a:t>Martin 2008</a:t>
              </a:r>
            </a:p>
          </p:txBody>
        </p:sp>
      </p:grpSp>
      <p:grpSp>
        <p:nvGrpSpPr>
          <p:cNvPr id="18" name="Group 17">
            <a:extLst>
              <a:ext uri="{FF2B5EF4-FFF2-40B4-BE49-F238E27FC236}">
                <a16:creationId xmlns:a16="http://schemas.microsoft.com/office/drawing/2014/main" id="{DADF856F-A7A5-92E4-230E-4743D0D52B70}"/>
              </a:ext>
            </a:extLst>
          </p:cNvPr>
          <p:cNvGrpSpPr/>
          <p:nvPr/>
        </p:nvGrpSpPr>
        <p:grpSpPr>
          <a:xfrm>
            <a:off x="7814389" y="1714126"/>
            <a:ext cx="1854200" cy="2437980"/>
            <a:chOff x="8612263" y="2252909"/>
            <a:chExt cx="1854200" cy="2437980"/>
          </a:xfrm>
        </p:grpSpPr>
        <p:pic>
          <p:nvPicPr>
            <p:cNvPr id="6" name="Picture 5">
              <a:extLst>
                <a:ext uri="{FF2B5EF4-FFF2-40B4-BE49-F238E27FC236}">
                  <a16:creationId xmlns:a16="http://schemas.microsoft.com/office/drawing/2014/main" id="{0839D077-55E0-5872-B578-6EA510A3593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423" b="94469" l="6795" r="90000">
                          <a14:foregroundMark x1="42179" y1="12256" x2="67821" y2="8568"/>
                          <a14:foregroundMark x1="67821" y1="8568" x2="70769" y2="9002"/>
                          <a14:foregroundMark x1="54487" y1="5748" x2="62051" y2="5748"/>
                          <a14:foregroundMark x1="30897" y1="30260" x2="35128" y2="32646"/>
                          <a14:foregroundMark x1="27308" y1="26790" x2="39615" y2="36226"/>
                          <a14:foregroundMark x1="38205" y1="25813" x2="39615" y2="19089"/>
                          <a14:foregroundMark x1="39231" y1="40347" x2="9231" y2="77223"/>
                          <a14:foregroundMark x1="9231" y1="77223" x2="7051" y2="89046"/>
                          <a14:foregroundMark x1="74615" y1="17570" x2="76923" y2="39805"/>
                          <a14:foregroundMark x1="76923" y1="39805" x2="68846" y2="52278"/>
                          <a14:foregroundMark x1="33590" y1="94577" x2="45000" y2="93167"/>
                          <a14:foregroundMark x1="8462" y1="93275" x2="15897" y2="94035"/>
                          <a14:foregroundMark x1="83846" y1="11605" x2="83846" y2="11605"/>
                          <a14:foregroundMark x1="83846" y1="11605" x2="83846" y2="11605"/>
                          <a14:foregroundMark x1="85128" y1="11931" x2="84103" y2="11388"/>
                          <a14:foregroundMark x1="85256" y1="11280" x2="85641" y2="11931"/>
                          <a14:foregroundMark x1="72692" y1="82755" x2="76795" y2="82755"/>
                          <a14:foregroundMark x1="67949" y1="26139" x2="60513" y2="47939"/>
                          <a14:foregroundMark x1="60513" y1="47939" x2="55769" y2="53796"/>
                          <a14:foregroundMark x1="27308" y1="25488" x2="38205" y2="22885"/>
                          <a14:foregroundMark x1="82692" y1="13341" x2="85641" y2="11063"/>
                          <a14:foregroundMark x1="68462" y1="6182" x2="68462" y2="6182"/>
                          <a14:foregroundMark x1="68462" y1="6182" x2="69103" y2="6291"/>
                          <a14:foregroundMark x1="66538" y1="5423" x2="70513" y2="6291"/>
                          <a14:foregroundMark x1="68846" y1="11388" x2="68590" y2="27007"/>
                        </a14:backgroundRemoval>
                      </a14:imgEffect>
                    </a14:imgLayer>
                  </a14:imgProps>
                </a:ext>
              </a:extLst>
            </a:blip>
            <a:stretch>
              <a:fillRect/>
            </a:stretch>
          </p:blipFill>
          <p:spPr>
            <a:xfrm>
              <a:off x="8612263" y="2252909"/>
              <a:ext cx="1854200" cy="2191759"/>
            </a:xfrm>
            <a:prstGeom prst="rect">
              <a:avLst/>
            </a:prstGeom>
          </p:spPr>
        </p:pic>
        <p:sp>
          <p:nvSpPr>
            <p:cNvPr id="8" name="TextBox 7">
              <a:extLst>
                <a:ext uri="{FF2B5EF4-FFF2-40B4-BE49-F238E27FC236}">
                  <a16:creationId xmlns:a16="http://schemas.microsoft.com/office/drawing/2014/main" id="{1546951E-5668-3EB9-E49E-EBEB07C720FB}"/>
                </a:ext>
              </a:extLst>
            </p:cNvPr>
            <p:cNvSpPr txBox="1"/>
            <p:nvPr/>
          </p:nvSpPr>
          <p:spPr>
            <a:xfrm>
              <a:off x="9079588" y="4444668"/>
              <a:ext cx="919550" cy="246221"/>
            </a:xfrm>
            <a:prstGeom prst="rect">
              <a:avLst/>
            </a:prstGeom>
            <a:noFill/>
          </p:spPr>
          <p:txBody>
            <a:bodyPr wrap="square" rtlCol="0">
              <a:spAutoFit/>
            </a:bodyPr>
            <a:lstStyle/>
            <a:p>
              <a:pPr algn="ctr"/>
              <a:r>
                <a:rPr lang="en-US" sz="1000" dirty="0">
                  <a:solidFill>
                    <a:schemeClr val="tx1">
                      <a:lumMod val="50000"/>
                      <a:lumOff val="50000"/>
                    </a:schemeClr>
                  </a:solidFill>
                </a:rPr>
                <a:t>Xia 2010</a:t>
              </a:r>
            </a:p>
          </p:txBody>
        </p:sp>
      </p:grpSp>
      <p:sp>
        <p:nvSpPr>
          <p:cNvPr id="21" name="Double Bracket 20">
            <a:extLst>
              <a:ext uri="{FF2B5EF4-FFF2-40B4-BE49-F238E27FC236}">
                <a16:creationId xmlns:a16="http://schemas.microsoft.com/office/drawing/2014/main" id="{1D52585A-9634-B159-AD4D-A4F343B478F6}"/>
              </a:ext>
            </a:extLst>
          </p:cNvPr>
          <p:cNvSpPr/>
          <p:nvPr/>
        </p:nvSpPr>
        <p:spPr>
          <a:xfrm>
            <a:off x="7643812" y="1837189"/>
            <a:ext cx="4354899" cy="3905689"/>
          </a:xfrm>
          <a:prstGeom prst="bracketPair">
            <a:avLst/>
          </a:prstGeom>
          <a:ln w="76200"/>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2A01C624-273C-13C1-6551-94230B319865}"/>
              </a:ext>
            </a:extLst>
          </p:cNvPr>
          <p:cNvSpPr txBox="1"/>
          <p:nvPr/>
        </p:nvSpPr>
        <p:spPr>
          <a:xfrm rot="18891465">
            <a:off x="6849265" y="1519823"/>
            <a:ext cx="1577705" cy="523220"/>
          </a:xfrm>
          <a:prstGeom prst="rect">
            <a:avLst/>
          </a:prstGeom>
          <a:noFill/>
        </p:spPr>
        <p:txBody>
          <a:bodyPr wrap="square" rtlCol="0">
            <a:spAutoFit/>
          </a:bodyPr>
          <a:lstStyle/>
          <a:p>
            <a:r>
              <a:rPr lang="en-US" sz="2800" dirty="0"/>
              <a:t>PROOF</a:t>
            </a:r>
            <a:endParaRPr lang="en-US" dirty="0"/>
          </a:p>
        </p:txBody>
      </p:sp>
      <p:grpSp>
        <p:nvGrpSpPr>
          <p:cNvPr id="33" name="Group 32">
            <a:extLst>
              <a:ext uri="{FF2B5EF4-FFF2-40B4-BE49-F238E27FC236}">
                <a16:creationId xmlns:a16="http://schemas.microsoft.com/office/drawing/2014/main" id="{B5DB3046-FB4D-7D71-898D-CBD78313BAF7}"/>
              </a:ext>
            </a:extLst>
          </p:cNvPr>
          <p:cNvGrpSpPr/>
          <p:nvPr/>
        </p:nvGrpSpPr>
        <p:grpSpPr>
          <a:xfrm>
            <a:off x="4530753" y="4611062"/>
            <a:ext cx="2427812" cy="1987326"/>
            <a:chOff x="4530753" y="4611062"/>
            <a:chExt cx="2427812" cy="1987326"/>
          </a:xfrm>
        </p:grpSpPr>
        <p:pic>
          <p:nvPicPr>
            <p:cNvPr id="30" name="Picture 29">
              <a:extLst>
                <a:ext uri="{FF2B5EF4-FFF2-40B4-BE49-F238E27FC236}">
                  <a16:creationId xmlns:a16="http://schemas.microsoft.com/office/drawing/2014/main" id="{17948574-08BE-F9C0-7492-65C634F47943}"/>
                </a:ext>
              </a:extLst>
            </p:cNvPr>
            <p:cNvPicPr>
              <a:picLocks noChangeAspect="1"/>
            </p:cNvPicPr>
            <p:nvPr/>
          </p:nvPicPr>
          <p:blipFill>
            <a:blip r:embed="rId8"/>
            <a:stretch>
              <a:fillRect/>
            </a:stretch>
          </p:blipFill>
          <p:spPr>
            <a:xfrm>
              <a:off x="4530753" y="4611062"/>
              <a:ext cx="2427812" cy="1733044"/>
            </a:xfrm>
            <a:prstGeom prst="rect">
              <a:avLst/>
            </a:prstGeom>
          </p:spPr>
        </p:pic>
        <p:sp>
          <p:nvSpPr>
            <p:cNvPr id="31" name="TextBox 30">
              <a:extLst>
                <a:ext uri="{FF2B5EF4-FFF2-40B4-BE49-F238E27FC236}">
                  <a16:creationId xmlns:a16="http://schemas.microsoft.com/office/drawing/2014/main" id="{A743931A-534E-FD2B-C0E2-091E4759E311}"/>
                </a:ext>
              </a:extLst>
            </p:cNvPr>
            <p:cNvSpPr txBox="1"/>
            <p:nvPr/>
          </p:nvSpPr>
          <p:spPr>
            <a:xfrm>
              <a:off x="5289364" y="6352167"/>
              <a:ext cx="1191225" cy="246221"/>
            </a:xfrm>
            <a:prstGeom prst="rect">
              <a:avLst/>
            </a:prstGeom>
            <a:noFill/>
          </p:spPr>
          <p:txBody>
            <a:bodyPr wrap="square" rtlCol="0">
              <a:spAutoFit/>
            </a:bodyPr>
            <a:lstStyle/>
            <a:p>
              <a:r>
                <a:rPr lang="en-US" sz="1000" dirty="0" err="1">
                  <a:solidFill>
                    <a:schemeClr val="tx1">
                      <a:lumMod val="50000"/>
                      <a:lumOff val="50000"/>
                    </a:schemeClr>
                  </a:solidFill>
                </a:rPr>
                <a:t>Goates</a:t>
              </a:r>
              <a:r>
                <a:rPr lang="en-US" sz="1000" dirty="0">
                  <a:solidFill>
                    <a:schemeClr val="tx1">
                      <a:lumMod val="50000"/>
                      <a:lumOff val="50000"/>
                    </a:schemeClr>
                  </a:solidFill>
                </a:rPr>
                <a:t> 2025</a:t>
              </a:r>
            </a:p>
          </p:txBody>
        </p:sp>
      </p:grpSp>
    </p:spTree>
    <p:extLst>
      <p:ext uri="{BB962C8B-B14F-4D97-AF65-F5344CB8AC3E}">
        <p14:creationId xmlns:p14="http://schemas.microsoft.com/office/powerpoint/2010/main" val="355301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18966-5ACF-97A5-841B-EEBE2B054A8A}"/>
              </a:ext>
            </a:extLst>
          </p:cNvPr>
          <p:cNvSpPr>
            <a:spLocks noGrp="1"/>
          </p:cNvSpPr>
          <p:nvPr>
            <p:ph type="title"/>
          </p:nvPr>
        </p:nvSpPr>
        <p:spPr/>
        <p:txBody>
          <a:bodyPr/>
          <a:lstStyle/>
          <a:p>
            <a:r>
              <a:rPr lang="en-US" dirty="0"/>
              <a:t>Requirements for proof</a:t>
            </a:r>
          </a:p>
        </p:txBody>
      </p:sp>
      <p:grpSp>
        <p:nvGrpSpPr>
          <p:cNvPr id="16" name="Group 15">
            <a:extLst>
              <a:ext uri="{FF2B5EF4-FFF2-40B4-BE49-F238E27FC236}">
                <a16:creationId xmlns:a16="http://schemas.microsoft.com/office/drawing/2014/main" id="{2853818C-1A6F-5D64-B205-4B3AB3CE2A63}"/>
              </a:ext>
            </a:extLst>
          </p:cNvPr>
          <p:cNvGrpSpPr/>
          <p:nvPr/>
        </p:nvGrpSpPr>
        <p:grpSpPr>
          <a:xfrm>
            <a:off x="8471034" y="4390609"/>
            <a:ext cx="3308545" cy="1394021"/>
            <a:chOff x="8471034" y="4390609"/>
            <a:chExt cx="3308545" cy="1394021"/>
          </a:xfrm>
        </p:grpSpPr>
        <p:pic>
          <p:nvPicPr>
            <p:cNvPr id="17" name="Picture 16">
              <a:extLst>
                <a:ext uri="{FF2B5EF4-FFF2-40B4-BE49-F238E27FC236}">
                  <a16:creationId xmlns:a16="http://schemas.microsoft.com/office/drawing/2014/main" id="{F8280C86-0F13-CB23-F269-489060EB72E7}"/>
                </a:ext>
              </a:extLst>
            </p:cNvPr>
            <p:cNvPicPr>
              <a:picLocks noChangeAspect="1"/>
            </p:cNvPicPr>
            <p:nvPr/>
          </p:nvPicPr>
          <p:blipFill>
            <a:blip r:embed="rId3"/>
            <a:stretch>
              <a:fillRect/>
            </a:stretch>
          </p:blipFill>
          <p:spPr>
            <a:xfrm>
              <a:off x="8471034" y="4390609"/>
              <a:ext cx="3308545" cy="1194459"/>
            </a:xfrm>
            <a:prstGeom prst="rect">
              <a:avLst/>
            </a:prstGeom>
          </p:spPr>
        </p:pic>
        <p:sp>
          <p:nvSpPr>
            <p:cNvPr id="18" name="TextBox 17">
              <a:extLst>
                <a:ext uri="{FF2B5EF4-FFF2-40B4-BE49-F238E27FC236}">
                  <a16:creationId xmlns:a16="http://schemas.microsoft.com/office/drawing/2014/main" id="{8A3874A4-F193-AF73-6DA8-99CB6CF9717D}"/>
                </a:ext>
              </a:extLst>
            </p:cNvPr>
            <p:cNvSpPr txBox="1"/>
            <p:nvPr/>
          </p:nvSpPr>
          <p:spPr>
            <a:xfrm>
              <a:off x="9686104" y="5538409"/>
              <a:ext cx="1191225" cy="246221"/>
            </a:xfrm>
            <a:prstGeom prst="rect">
              <a:avLst/>
            </a:prstGeom>
            <a:noFill/>
          </p:spPr>
          <p:txBody>
            <a:bodyPr wrap="square" rtlCol="0">
              <a:spAutoFit/>
            </a:bodyPr>
            <a:lstStyle/>
            <a:p>
              <a:r>
                <a:rPr lang="en-US" sz="1000" dirty="0">
                  <a:solidFill>
                    <a:schemeClr val="tx1">
                      <a:lumMod val="50000"/>
                      <a:lumOff val="50000"/>
                    </a:schemeClr>
                  </a:solidFill>
                </a:rPr>
                <a:t>Lin 2015</a:t>
              </a:r>
            </a:p>
          </p:txBody>
        </p:sp>
      </p:grpSp>
      <p:grpSp>
        <p:nvGrpSpPr>
          <p:cNvPr id="19" name="Group 18">
            <a:extLst>
              <a:ext uri="{FF2B5EF4-FFF2-40B4-BE49-F238E27FC236}">
                <a16:creationId xmlns:a16="http://schemas.microsoft.com/office/drawing/2014/main" id="{67D2DF43-0ECC-7266-B5CA-607091C3DDB7}"/>
              </a:ext>
            </a:extLst>
          </p:cNvPr>
          <p:cNvGrpSpPr/>
          <p:nvPr/>
        </p:nvGrpSpPr>
        <p:grpSpPr>
          <a:xfrm>
            <a:off x="7814389" y="1714126"/>
            <a:ext cx="1854200" cy="2437980"/>
            <a:chOff x="8612263" y="2252909"/>
            <a:chExt cx="1854200" cy="2437980"/>
          </a:xfrm>
        </p:grpSpPr>
        <p:pic>
          <p:nvPicPr>
            <p:cNvPr id="20" name="Picture 19">
              <a:extLst>
                <a:ext uri="{FF2B5EF4-FFF2-40B4-BE49-F238E27FC236}">
                  <a16:creationId xmlns:a16="http://schemas.microsoft.com/office/drawing/2014/main" id="{B60E36B1-6580-27A2-7D1B-363D65D011B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423" b="94469" l="6795" r="90000">
                          <a14:foregroundMark x1="42179" y1="12256" x2="67821" y2="8568"/>
                          <a14:foregroundMark x1="67821" y1="8568" x2="70769" y2="9002"/>
                          <a14:foregroundMark x1="54487" y1="5748" x2="62051" y2="5748"/>
                          <a14:foregroundMark x1="30897" y1="30260" x2="35128" y2="32646"/>
                          <a14:foregroundMark x1="27308" y1="26790" x2="39615" y2="36226"/>
                          <a14:foregroundMark x1="38205" y1="25813" x2="39615" y2="19089"/>
                          <a14:foregroundMark x1="39231" y1="40347" x2="9231" y2="77223"/>
                          <a14:foregroundMark x1="9231" y1="77223" x2="7051" y2="89046"/>
                          <a14:foregroundMark x1="74615" y1="17570" x2="76923" y2="39805"/>
                          <a14:foregroundMark x1="76923" y1="39805" x2="68846" y2="52278"/>
                          <a14:foregroundMark x1="33590" y1="94577" x2="45000" y2="93167"/>
                          <a14:foregroundMark x1="8462" y1="93275" x2="15897" y2="94035"/>
                          <a14:foregroundMark x1="83846" y1="11605" x2="83846" y2="11605"/>
                          <a14:foregroundMark x1="83846" y1="11605" x2="83846" y2="11605"/>
                          <a14:foregroundMark x1="85128" y1="11931" x2="84103" y2="11388"/>
                          <a14:foregroundMark x1="85256" y1="11280" x2="85641" y2="11931"/>
                          <a14:foregroundMark x1="72692" y1="82755" x2="76795" y2="82755"/>
                          <a14:foregroundMark x1="67949" y1="26139" x2="60513" y2="47939"/>
                          <a14:foregroundMark x1="60513" y1="47939" x2="55769" y2="53796"/>
                          <a14:foregroundMark x1="27308" y1="25488" x2="38205" y2="22885"/>
                          <a14:foregroundMark x1="82692" y1="13341" x2="85641" y2="11063"/>
                          <a14:foregroundMark x1="68462" y1="6182" x2="68462" y2="6182"/>
                          <a14:foregroundMark x1="68462" y1="6182" x2="69103" y2="6291"/>
                          <a14:foregroundMark x1="66538" y1="5423" x2="70513" y2="6291"/>
                          <a14:foregroundMark x1="68846" y1="11388" x2="68590" y2="27007"/>
                        </a14:backgroundRemoval>
                      </a14:imgEffect>
                    </a14:imgLayer>
                  </a14:imgProps>
                </a:ext>
              </a:extLst>
            </a:blip>
            <a:stretch>
              <a:fillRect/>
            </a:stretch>
          </p:blipFill>
          <p:spPr>
            <a:xfrm>
              <a:off x="8612263" y="2252909"/>
              <a:ext cx="1854200" cy="2191759"/>
            </a:xfrm>
            <a:prstGeom prst="rect">
              <a:avLst/>
            </a:prstGeom>
          </p:spPr>
        </p:pic>
        <p:sp>
          <p:nvSpPr>
            <p:cNvPr id="21" name="TextBox 20">
              <a:extLst>
                <a:ext uri="{FF2B5EF4-FFF2-40B4-BE49-F238E27FC236}">
                  <a16:creationId xmlns:a16="http://schemas.microsoft.com/office/drawing/2014/main" id="{91D5F060-F980-0759-DAA0-2BEA761F1EC6}"/>
                </a:ext>
              </a:extLst>
            </p:cNvPr>
            <p:cNvSpPr txBox="1"/>
            <p:nvPr/>
          </p:nvSpPr>
          <p:spPr>
            <a:xfrm>
              <a:off x="9079588" y="4444668"/>
              <a:ext cx="919550" cy="246221"/>
            </a:xfrm>
            <a:prstGeom prst="rect">
              <a:avLst/>
            </a:prstGeom>
            <a:noFill/>
          </p:spPr>
          <p:txBody>
            <a:bodyPr wrap="square" rtlCol="0">
              <a:spAutoFit/>
            </a:bodyPr>
            <a:lstStyle/>
            <a:p>
              <a:pPr algn="ctr"/>
              <a:r>
                <a:rPr lang="en-US" sz="1000" dirty="0">
                  <a:solidFill>
                    <a:schemeClr val="tx1">
                      <a:lumMod val="50000"/>
                      <a:lumOff val="50000"/>
                    </a:schemeClr>
                  </a:solidFill>
                </a:rPr>
                <a:t>Xia 2010</a:t>
              </a:r>
            </a:p>
          </p:txBody>
        </p:sp>
      </p:grpSp>
      <p:pic>
        <p:nvPicPr>
          <p:cNvPr id="5" name="Picture 4">
            <a:extLst>
              <a:ext uri="{FF2B5EF4-FFF2-40B4-BE49-F238E27FC236}">
                <a16:creationId xmlns:a16="http://schemas.microsoft.com/office/drawing/2014/main" id="{1D18EDD5-D1C7-E017-4ED8-B11D82F4B45D}"/>
              </a:ext>
            </a:extLst>
          </p:cNvPr>
          <p:cNvPicPr>
            <a:picLocks noChangeAspect="1"/>
          </p:cNvPicPr>
          <p:nvPr/>
        </p:nvPicPr>
        <p:blipFill>
          <a:blip r:embed="rId6"/>
          <a:stretch>
            <a:fillRect/>
          </a:stretch>
        </p:blipFill>
        <p:spPr>
          <a:xfrm>
            <a:off x="420179" y="1768328"/>
            <a:ext cx="4237151" cy="2911287"/>
          </a:xfrm>
          <a:prstGeom prst="rect">
            <a:avLst/>
          </a:prstGeom>
        </p:spPr>
      </p:pic>
      <p:pic>
        <p:nvPicPr>
          <p:cNvPr id="6" name="Picture 5">
            <a:extLst>
              <a:ext uri="{FF2B5EF4-FFF2-40B4-BE49-F238E27FC236}">
                <a16:creationId xmlns:a16="http://schemas.microsoft.com/office/drawing/2014/main" id="{1AE9E16F-65D9-16C1-EC7B-8697DF38122B}"/>
              </a:ext>
            </a:extLst>
          </p:cNvPr>
          <p:cNvPicPr>
            <a:picLocks noChangeAspect="1"/>
          </p:cNvPicPr>
          <p:nvPr/>
        </p:nvPicPr>
        <p:blipFill>
          <a:blip r:embed="rId7"/>
          <a:stretch>
            <a:fillRect/>
          </a:stretch>
        </p:blipFill>
        <p:spPr>
          <a:xfrm>
            <a:off x="2793437" y="3651908"/>
            <a:ext cx="4219958" cy="2899474"/>
          </a:xfrm>
          <a:prstGeom prst="rect">
            <a:avLst/>
          </a:prstGeom>
        </p:spPr>
      </p:pic>
      <p:sp>
        <p:nvSpPr>
          <p:cNvPr id="8" name="Double Bracket 7">
            <a:extLst>
              <a:ext uri="{FF2B5EF4-FFF2-40B4-BE49-F238E27FC236}">
                <a16:creationId xmlns:a16="http://schemas.microsoft.com/office/drawing/2014/main" id="{801E720E-5BA9-12FB-2708-6B868DEFFFD2}"/>
              </a:ext>
            </a:extLst>
          </p:cNvPr>
          <p:cNvSpPr/>
          <p:nvPr/>
        </p:nvSpPr>
        <p:spPr>
          <a:xfrm>
            <a:off x="7643812" y="1837189"/>
            <a:ext cx="4354899" cy="3905689"/>
          </a:xfrm>
          <a:prstGeom prst="bracketPair">
            <a:avLst/>
          </a:prstGeom>
          <a:ln w="76200"/>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B14F96D3-015A-E28E-67DE-2A6B4220541B}"/>
              </a:ext>
            </a:extLst>
          </p:cNvPr>
          <p:cNvSpPr txBox="1"/>
          <p:nvPr/>
        </p:nvSpPr>
        <p:spPr>
          <a:xfrm rot="18891465">
            <a:off x="6849265" y="1519823"/>
            <a:ext cx="1577705" cy="523220"/>
          </a:xfrm>
          <a:prstGeom prst="rect">
            <a:avLst/>
          </a:prstGeom>
          <a:noFill/>
        </p:spPr>
        <p:txBody>
          <a:bodyPr wrap="square" rtlCol="0">
            <a:spAutoFit/>
          </a:bodyPr>
          <a:lstStyle/>
          <a:p>
            <a:r>
              <a:rPr lang="en-US" sz="2800" dirty="0"/>
              <a:t>PROOF</a:t>
            </a:r>
            <a:endParaRPr lang="en-US"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ECDC2D3-FBF6-B915-E007-6087806EF6A5}"/>
                  </a:ext>
                </a:extLst>
              </p:cNvPr>
              <p:cNvSpPr txBox="1"/>
              <p:nvPr/>
            </p:nvSpPr>
            <p:spPr>
              <a:xfrm>
                <a:off x="3871912" y="3186112"/>
                <a:ext cx="2014537" cy="70788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m:t>
                      </m:r>
                      <m:r>
                        <a:rPr lang="en-US" sz="4000" b="0" i="1" smtClean="0">
                          <a:latin typeface="Cambria Math" panose="02040503050406030204" pitchFamily="18" charset="0"/>
                        </a:rPr>
                        <m:t>𝑓</m:t>
                      </m:r>
                      <m:r>
                        <a:rPr lang="en-US" sz="4000" b="0" i="1" smtClean="0">
                          <a:latin typeface="Cambria Math" panose="02040503050406030204" pitchFamily="18" charset="0"/>
                        </a:rPr>
                        <m:t>=0</m:t>
                      </m:r>
                    </m:oMath>
                  </m:oMathPara>
                </a14:m>
                <a:endParaRPr lang="en-US" sz="4000" dirty="0"/>
              </a:p>
            </p:txBody>
          </p:sp>
        </mc:Choice>
        <mc:Fallback>
          <p:sp>
            <p:nvSpPr>
              <p:cNvPr id="10" name="TextBox 9">
                <a:extLst>
                  <a:ext uri="{FF2B5EF4-FFF2-40B4-BE49-F238E27FC236}">
                    <a16:creationId xmlns:a16="http://schemas.microsoft.com/office/drawing/2014/main" id="{DECDC2D3-FBF6-B915-E007-6087806EF6A5}"/>
                  </a:ext>
                </a:extLst>
              </p:cNvPr>
              <p:cNvSpPr txBox="1">
                <a:spLocks noRot="1" noChangeAspect="1" noMove="1" noResize="1" noEditPoints="1" noAdjustHandles="1" noChangeArrowheads="1" noChangeShapeType="1" noTextEdit="1"/>
              </p:cNvSpPr>
              <p:nvPr/>
            </p:nvSpPr>
            <p:spPr>
              <a:xfrm>
                <a:off x="3871912" y="3186112"/>
                <a:ext cx="2014537" cy="707886"/>
              </a:xfrm>
              <a:prstGeom prst="rect">
                <a:avLst/>
              </a:prstGeom>
              <a:blipFill>
                <a:blip r:embed="rId8"/>
                <a:stretch>
                  <a:fillRect b="-25000"/>
                </a:stretch>
              </a:blipFill>
            </p:spPr>
            <p:txBody>
              <a:bodyPr/>
              <a:lstStyle/>
              <a:p>
                <a:r>
                  <a:rPr lang="en-US">
                    <a:noFill/>
                  </a:rPr>
                  <a:t> </a:t>
                </a:r>
              </a:p>
            </p:txBody>
          </p:sp>
        </mc:Fallback>
      </mc:AlternateContent>
      <p:sp>
        <p:nvSpPr>
          <p:cNvPr id="11" name="&quot;No&quot; Symbol 10">
            <a:extLst>
              <a:ext uri="{FF2B5EF4-FFF2-40B4-BE49-F238E27FC236}">
                <a16:creationId xmlns:a16="http://schemas.microsoft.com/office/drawing/2014/main" id="{1AA19533-CACA-38EA-AF56-30353EB491D3}"/>
              </a:ext>
            </a:extLst>
          </p:cNvPr>
          <p:cNvSpPr/>
          <p:nvPr/>
        </p:nvSpPr>
        <p:spPr>
          <a:xfrm>
            <a:off x="1672055" y="1565933"/>
            <a:ext cx="4721821" cy="4721821"/>
          </a:xfrm>
          <a:prstGeom prst="noSmoking">
            <a:avLst>
              <a:gd name="adj" fmla="val 5148"/>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2603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57380-8A6A-B0E2-FBB1-003635BF38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F3A6CA-7579-E07D-C16E-73F44795A4DB}"/>
              </a:ext>
            </a:extLst>
          </p:cNvPr>
          <p:cNvSpPr>
            <a:spLocks noGrp="1"/>
          </p:cNvSpPr>
          <p:nvPr>
            <p:ph type="title"/>
          </p:nvPr>
        </p:nvSpPr>
        <p:spPr/>
        <p:txBody>
          <a:bodyPr/>
          <a:lstStyle/>
          <a:p>
            <a:r>
              <a:rPr lang="en-US" dirty="0"/>
              <a:t>Counterexample</a:t>
            </a:r>
          </a:p>
        </p:txBody>
      </p:sp>
      <p:pic>
        <p:nvPicPr>
          <p:cNvPr id="10" name="Picture 9">
            <a:extLst>
              <a:ext uri="{FF2B5EF4-FFF2-40B4-BE49-F238E27FC236}">
                <a16:creationId xmlns:a16="http://schemas.microsoft.com/office/drawing/2014/main" id="{5C9CA1F8-00F9-83E1-6330-4A99A260CE71}"/>
              </a:ext>
            </a:extLst>
          </p:cNvPr>
          <p:cNvPicPr>
            <a:picLocks noChangeAspect="1"/>
          </p:cNvPicPr>
          <p:nvPr/>
        </p:nvPicPr>
        <p:blipFill>
          <a:blip r:embed="rId5"/>
          <a:stretch>
            <a:fillRect/>
          </a:stretch>
        </p:blipFill>
        <p:spPr>
          <a:xfrm>
            <a:off x="1481794" y="1656347"/>
            <a:ext cx="3754691" cy="4835974"/>
          </a:xfrm>
          <a:prstGeom prst="rect">
            <a:avLst/>
          </a:prstGeom>
        </p:spPr>
      </p:pic>
      <p:pic>
        <p:nvPicPr>
          <p:cNvPr id="13" name="levelsets">
            <a:hlinkClick r:id="" action="ppaction://media"/>
            <a:extLst>
              <a:ext uri="{FF2B5EF4-FFF2-40B4-BE49-F238E27FC236}">
                <a16:creationId xmlns:a16="http://schemas.microsoft.com/office/drawing/2014/main" id="{2B97B642-D7BA-33A6-52AF-043EDDB61C4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27624" y="1600200"/>
            <a:ext cx="3754691" cy="4836096"/>
          </a:xfrm>
          <a:prstGeom prst="rect">
            <a:avLst/>
          </a:prstGeom>
        </p:spPr>
      </p:pic>
      <p:pic>
        <p:nvPicPr>
          <p:cNvPr id="3" name="Picture 2">
            <a:extLst>
              <a:ext uri="{FF2B5EF4-FFF2-40B4-BE49-F238E27FC236}">
                <a16:creationId xmlns:a16="http://schemas.microsoft.com/office/drawing/2014/main" id="{3082184E-E306-9D72-6A9D-788BB8C2CE30}"/>
              </a:ext>
            </a:extLst>
          </p:cNvPr>
          <p:cNvPicPr>
            <a:picLocks noChangeAspect="1"/>
          </p:cNvPicPr>
          <p:nvPr/>
        </p:nvPicPr>
        <p:blipFill>
          <a:blip r:embed="rId7"/>
          <a:stretch>
            <a:fillRect/>
          </a:stretch>
        </p:blipFill>
        <p:spPr>
          <a:xfrm>
            <a:off x="10424587" y="2307143"/>
            <a:ext cx="1125746" cy="1153026"/>
          </a:xfrm>
          <a:prstGeom prst="rect">
            <a:avLst/>
          </a:prstGeom>
        </p:spPr>
      </p:pic>
      <p:pic>
        <p:nvPicPr>
          <p:cNvPr id="4" name="Picture 3">
            <a:extLst>
              <a:ext uri="{FF2B5EF4-FFF2-40B4-BE49-F238E27FC236}">
                <a16:creationId xmlns:a16="http://schemas.microsoft.com/office/drawing/2014/main" id="{1676EA2C-FD51-311F-B38A-63688558BC53}"/>
              </a:ext>
            </a:extLst>
          </p:cNvPr>
          <p:cNvPicPr>
            <a:picLocks noChangeAspect="1"/>
          </p:cNvPicPr>
          <p:nvPr/>
        </p:nvPicPr>
        <p:blipFill>
          <a:blip r:embed="rId8"/>
          <a:stretch>
            <a:fillRect/>
          </a:stretch>
        </p:blipFill>
        <p:spPr>
          <a:xfrm>
            <a:off x="10410319" y="4466182"/>
            <a:ext cx="1154283" cy="1150205"/>
          </a:xfrm>
          <a:prstGeom prst="rect">
            <a:avLst/>
          </a:prstGeom>
        </p:spPr>
      </p:pic>
    </p:spTree>
    <p:extLst>
      <p:ext uri="{BB962C8B-B14F-4D97-AF65-F5344CB8AC3E}">
        <p14:creationId xmlns:p14="http://schemas.microsoft.com/office/powerpoint/2010/main" val="161905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3"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13"/>
                </p:tgtEl>
              </p:cMediaNode>
            </p:video>
            <p:seq concurrent="1" nextAc="seek">
              <p:cTn id="14" restart="whenNotActive" fill="hold" evtFilter="cancelBubble" nodeType="interactiveSeq">
                <p:stCondLst>
                  <p:cond evt="onClick" delay="0">
                    <p:tgtEl>
                      <p:spTgt spid="1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E3482657-311B-C2B4-54DD-5F50C931460F}"/>
                  </a:ext>
                </a:extLst>
              </p:cNvPr>
              <p:cNvSpPr>
                <a:spLocks noGrp="1"/>
              </p:cNvSpPr>
              <p:nvPr>
                <p:ph type="title"/>
              </p:nvPr>
            </p:nvSpPr>
            <p:spPr/>
            <p:txBody>
              <a:bodyPr/>
              <a:lstStyle/>
              <a:p>
                <a:r>
                  <a:rPr lang="en-US" dirty="0"/>
                  <a:t>Checking for </a:t>
                </a:r>
                <a14:m>
                  <m:oMath xmlns:m="http://schemas.openxmlformats.org/officeDocument/2006/math">
                    <m:r>
                      <m:rPr>
                        <m:sty m:val="p"/>
                      </m:rPr>
                      <a:rPr lang="en-US" b="0" i="0"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=0</m:t>
                    </m:r>
                  </m:oMath>
                </a14:m>
                <a:endParaRPr lang="en-US" dirty="0"/>
              </a:p>
            </p:txBody>
          </p:sp>
        </mc:Choice>
        <mc:Fallback>
          <p:sp>
            <p:nvSpPr>
              <p:cNvPr id="2" name="Title 1">
                <a:extLst>
                  <a:ext uri="{FF2B5EF4-FFF2-40B4-BE49-F238E27FC236}">
                    <a16:creationId xmlns:a16="http://schemas.microsoft.com/office/drawing/2014/main" id="{E3482657-311B-C2B4-54DD-5F50C931460F}"/>
                  </a:ext>
                </a:extLst>
              </p:cNvPr>
              <p:cNvSpPr>
                <a:spLocks noGrp="1" noRot="1" noChangeAspect="1" noMove="1" noResize="1" noEditPoints="1" noAdjustHandles="1" noChangeArrowheads="1" noChangeShapeType="1" noTextEdit="1"/>
              </p:cNvSpPr>
              <p:nvPr>
                <p:ph type="title"/>
              </p:nvPr>
            </p:nvSpPr>
            <p:spPr>
              <a:blipFill>
                <a:blip r:embed="rId2"/>
                <a:stretch>
                  <a:fillRect l="-2579" t="-19178" b="-219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7481910-9A2C-C5C2-A8CC-D47F4BB1BE3E}"/>
                  </a:ext>
                </a:extLst>
              </p:cNvPr>
              <p:cNvSpPr>
                <a:spLocks noGrp="1"/>
              </p:cNvSpPr>
              <p:nvPr>
                <p:ph idx="1"/>
              </p:nvPr>
            </p:nvSpPr>
            <p:spPr/>
            <p:txBody>
              <a:bodyPr/>
              <a:lstStyle/>
              <a:p>
                <a:pPr marL="0" indent="0" algn="ctr">
                  <a:buNone/>
                </a:pPr>
                <a:r>
                  <a:rPr lang="en-US" dirty="0"/>
                  <a:t>If at every interior vertex </a:t>
                </a:r>
                <a14:m>
                  <m:oMath xmlns:m="http://schemas.openxmlformats.org/officeDocument/2006/math">
                    <m:r>
                      <m:rPr>
                        <m:sty m:val="p"/>
                      </m:rPr>
                      <a:rPr lang="en-US" b="0" i="0"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≠0</m:t>
                    </m:r>
                  </m:oMath>
                </a14:m>
                <a:r>
                  <a:rPr lang="en-US" dirty="0"/>
                  <a:t>, we have guarantees</a:t>
                </a:r>
              </a:p>
            </p:txBody>
          </p:sp>
        </mc:Choice>
        <mc:Fallback>
          <p:sp>
            <p:nvSpPr>
              <p:cNvPr id="3" name="Content Placeholder 2">
                <a:extLst>
                  <a:ext uri="{FF2B5EF4-FFF2-40B4-BE49-F238E27FC236}">
                    <a16:creationId xmlns:a16="http://schemas.microsoft.com/office/drawing/2014/main" id="{67481910-9A2C-C5C2-A8CC-D47F4BB1BE3E}"/>
                  </a:ext>
                </a:extLst>
              </p:cNvPr>
              <p:cNvSpPr>
                <a:spLocks noGrp="1" noRot="1" noChangeAspect="1" noMove="1" noResize="1" noEditPoints="1" noAdjustHandles="1" noChangeArrowheads="1" noChangeShapeType="1" noTextEdit="1"/>
              </p:cNvSpPr>
              <p:nvPr>
                <p:ph idx="1"/>
              </p:nvPr>
            </p:nvSpPr>
            <p:spPr>
              <a:blipFill>
                <a:blip r:embed="rId3"/>
                <a:stretch>
                  <a:fillRect t="-2041"/>
                </a:stretch>
              </a:blipFill>
            </p:spPr>
            <p:txBody>
              <a:bodyPr/>
              <a:lstStyle/>
              <a:p>
                <a:r>
                  <a:rPr lang="en-US">
                    <a:noFill/>
                  </a:rPr>
                  <a:t> </a:t>
                </a:r>
              </a:p>
            </p:txBody>
          </p:sp>
        </mc:Fallback>
      </mc:AlternateContent>
      <p:pic>
        <p:nvPicPr>
          <p:cNvPr id="6" name="Picture 5" descr="A grey sphere with a white circle&#10;&#10;AI-generated content may be incorrect.">
            <a:extLst>
              <a:ext uri="{FF2B5EF4-FFF2-40B4-BE49-F238E27FC236}">
                <a16:creationId xmlns:a16="http://schemas.microsoft.com/office/drawing/2014/main" id="{72E249C8-B179-382E-C56E-7D6B5A6F57F5}"/>
              </a:ext>
            </a:extLst>
          </p:cNvPr>
          <p:cNvPicPr>
            <a:picLocks noChangeAspect="1"/>
          </p:cNvPicPr>
          <p:nvPr/>
        </p:nvPicPr>
        <p:blipFill>
          <a:blip r:embed="rId4"/>
          <a:stretch>
            <a:fillRect/>
          </a:stretch>
        </p:blipFill>
        <p:spPr>
          <a:xfrm>
            <a:off x="1502708" y="3070037"/>
            <a:ext cx="3233687" cy="3200775"/>
          </a:xfrm>
          <a:prstGeom prst="rect">
            <a:avLst/>
          </a:prstGeom>
        </p:spPr>
      </p:pic>
      <p:pic>
        <p:nvPicPr>
          <p:cNvPr id="7" name="Picture 6">
            <a:extLst>
              <a:ext uri="{FF2B5EF4-FFF2-40B4-BE49-F238E27FC236}">
                <a16:creationId xmlns:a16="http://schemas.microsoft.com/office/drawing/2014/main" id="{A410B1F6-AE4C-7275-20C6-582735C9232D}"/>
              </a:ext>
            </a:extLst>
          </p:cNvPr>
          <p:cNvPicPr>
            <a:picLocks noChangeAspect="1"/>
          </p:cNvPicPr>
          <p:nvPr/>
        </p:nvPicPr>
        <p:blipFill>
          <a:blip r:embed="rId5"/>
          <a:stretch>
            <a:fillRect/>
          </a:stretch>
        </p:blipFill>
        <p:spPr>
          <a:xfrm>
            <a:off x="6780016" y="2971426"/>
            <a:ext cx="3051404" cy="3200774"/>
          </a:xfrm>
          <a:prstGeom prst="rect">
            <a:avLst/>
          </a:prstGeom>
        </p:spPr>
      </p:pic>
    </p:spTree>
    <p:extLst>
      <p:ext uri="{BB962C8B-B14F-4D97-AF65-F5344CB8AC3E}">
        <p14:creationId xmlns:p14="http://schemas.microsoft.com/office/powerpoint/2010/main" val="291503204"/>
      </p:ext>
    </p:extLst>
  </p:cSld>
  <p:clrMapOvr>
    <a:masterClrMapping/>
  </p:clrMapOvr>
</p:sld>
</file>

<file path=ppt/theme/theme1.xml><?xml version="1.0" encoding="utf-8"?>
<a:theme xmlns:a="http://schemas.openxmlformats.org/drawingml/2006/main" name="BYU Swoo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FBF0BB6-69F0-FC46-BC2C-ED0CEAF186F1}" vid="{A85DDB28-082C-D146-8306-5B24EACCE7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BYU Swoosh</Template>
  <TotalTime>41548</TotalTime>
  <Words>562</Words>
  <Application>Microsoft Macintosh PowerPoint</Application>
  <PresentationFormat>Widescreen</PresentationFormat>
  <Paragraphs>66</Paragraphs>
  <Slides>11</Slides>
  <Notes>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vt:lpstr>
      <vt:lpstr>Arial</vt:lpstr>
      <vt:lpstr>Calibri</vt:lpstr>
      <vt:lpstr>Calibri Light</vt:lpstr>
      <vt:lpstr>Cambria</vt:lpstr>
      <vt:lpstr>Cambria Math</vt:lpstr>
      <vt:lpstr>BYU Swoosh</vt:lpstr>
      <vt:lpstr>Hiccups in Pringle Stack and Licorice Rope Meshing Methods</vt:lpstr>
      <vt:lpstr>Meshing</vt:lpstr>
      <vt:lpstr>Sweeps</vt:lpstr>
      <vt:lpstr>Sweep Harmonic Function</vt:lpstr>
      <vt:lpstr>Sweep Meshing</vt:lpstr>
      <vt:lpstr>Sweep harmonic functions for meshing</vt:lpstr>
      <vt:lpstr>Requirements for proof</vt:lpstr>
      <vt:lpstr>Counterexample</vt:lpstr>
      <vt:lpstr>Checking for ∇f=0</vt:lpstr>
      <vt:lpstr>Level-set-based method</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Caleb Goates</dc:creator>
  <cp:lastModifiedBy>Caleb Goates</cp:lastModifiedBy>
  <cp:revision>21</cp:revision>
  <dcterms:created xsi:type="dcterms:W3CDTF">2024-10-10T19:34:39Z</dcterms:created>
  <dcterms:modified xsi:type="dcterms:W3CDTF">2025-03-15T15:40:35Z</dcterms:modified>
</cp:coreProperties>
</file>